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5" r:id="rId3"/>
    <p:sldId id="284" r:id="rId4"/>
    <p:sldId id="287" r:id="rId5"/>
    <p:sldId id="285" r:id="rId6"/>
    <p:sldId id="288" r:id="rId7"/>
    <p:sldId id="289" r:id="rId8"/>
    <p:sldId id="290" r:id="rId9"/>
    <p:sldId id="292" r:id="rId10"/>
    <p:sldId id="286" r:id="rId11"/>
    <p:sldId id="293" r:id="rId12"/>
    <p:sldId id="295" r:id="rId13"/>
    <p:sldId id="296" r:id="rId14"/>
    <p:sldId id="278" r:id="rId15"/>
    <p:sldId id="298" r:id="rId16"/>
    <p:sldId id="299" r:id="rId17"/>
    <p:sldId id="300" r:id="rId1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DC4C"/>
    <a:srgbClr val="DC4C4C"/>
    <a:srgbClr val="4286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2" autoAdjust="0"/>
  </p:normalViewPr>
  <p:slideViewPr>
    <p:cSldViewPr snapToGrid="0">
      <p:cViewPr>
        <p:scale>
          <a:sx n="125" d="100"/>
          <a:sy n="125" d="100"/>
        </p:scale>
        <p:origin x="-48" y="7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938" y="2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2001 BMW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Autos je Woche</c:v>
                </c:pt>
                <c:pt idx="1">
                  <c:v>Mitarbeiter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4200</c:v>
                </c:pt>
                <c:pt idx="1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7A-4F3F-B56F-3A5F0B50EEB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2022 TESLA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Autos je Woche</c:v>
                </c:pt>
                <c:pt idx="1">
                  <c:v>Mitarbeiter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2000</c:v>
                </c:pt>
                <c:pt idx="1">
                  <c:v>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7A-4F3F-B56F-3A5F0B50EEB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2023 TESLA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Autos je Woche</c:v>
                </c:pt>
                <c:pt idx="1">
                  <c:v>Mitarbeiter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6000</c:v>
                </c:pt>
                <c:pt idx="1">
                  <c:v>13000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7A-4F3F-B56F-3A5F0B50EEB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2024 TESLA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Autos je Woche</c:v>
                </c:pt>
                <c:pt idx="1">
                  <c:v>Mitarbeiter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9000</c:v>
                </c:pt>
                <c:pt idx="1">
                  <c:v>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57A-4F3F-B56F-3A5F0B50EEB1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2026 TESLA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Autos je Woche</c:v>
                </c:pt>
                <c:pt idx="1">
                  <c:v>Mitarbeiter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18000</c:v>
                </c:pt>
                <c:pt idx="1">
                  <c:v>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7A-4F3F-B56F-3A5F0B50EEB1}"/>
            </c:ext>
          </c:extLst>
        </c:ser>
        <c:dLbls>
          <c:showVal val="1"/>
        </c:dLbls>
        <c:gapWidth val="444"/>
        <c:overlap val="-90"/>
        <c:axId val="153671936"/>
        <c:axId val="140587008"/>
      </c:barChart>
      <c:catAx>
        <c:axId val="1536719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587008"/>
        <c:crosses val="autoZero"/>
        <c:auto val="1"/>
        <c:lblAlgn val="ctr"/>
        <c:lblOffset val="100"/>
      </c:catAx>
      <c:valAx>
        <c:axId val="1405870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3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Tabelle1!$A$2:$A$7</c:f>
              <c:strCache>
                <c:ptCount val="6"/>
                <c:pt idx="0">
                  <c:v>VW</c:v>
                </c:pt>
                <c:pt idx="1">
                  <c:v>Mercedes</c:v>
                </c:pt>
                <c:pt idx="2">
                  <c:v>BMW</c:v>
                </c:pt>
                <c:pt idx="3">
                  <c:v>Ford</c:v>
                </c:pt>
                <c:pt idx="4">
                  <c:v>Opel</c:v>
                </c:pt>
                <c:pt idx="5">
                  <c:v>TESLA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39.5</c:v>
                </c:pt>
                <c:pt idx="1">
                  <c:v>10.200000000000001</c:v>
                </c:pt>
                <c:pt idx="2">
                  <c:v>8.8000000000000007</c:v>
                </c:pt>
                <c:pt idx="3">
                  <c:v>5.0999999999999996</c:v>
                </c:pt>
                <c:pt idx="4">
                  <c:v>4.7</c:v>
                </c:pt>
                <c:pt idx="5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F0-438C-934F-C1EBAB0DF782}"/>
            </c:ext>
          </c:extLst>
        </c:ser>
        <c:axId val="143370496"/>
        <c:axId val="143380480"/>
      </c:barChart>
      <c:catAx>
        <c:axId val="1433704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380480"/>
        <c:crosses val="autoZero"/>
        <c:auto val="1"/>
        <c:lblAlgn val="ctr"/>
        <c:lblOffset val="100"/>
      </c:catAx>
      <c:valAx>
        <c:axId val="143380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33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28623"/>
                </a:solidFill>
                <a:latin typeface="+mn-lt"/>
                <a:ea typeface="+mn-ea"/>
                <a:cs typeface="+mn-cs"/>
              </a:defRPr>
            </a:pPr>
            <a:r>
              <a:rPr lang="de-DE" sz="2000" b="0" dirty="0">
                <a:solidFill>
                  <a:srgbClr val="428623"/>
                </a:solidFill>
              </a:rPr>
              <a:t>Förderung CO2-Zertifikate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8632013387285052E-2"/>
          <c:y val="0.19221742172479189"/>
          <c:w val="0.89166335315768541"/>
          <c:h val="0.75821763612962556"/>
        </c:manualLayout>
      </c:layout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aus CO2 Zertifikat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2022*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1.6</c:v>
                </c:pt>
                <c:pt idx="1">
                  <c:v>1.46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90-48B9-A941-0480033C1DB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aus Autoverkauf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2022*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-0.5</c:v>
                </c:pt>
                <c:pt idx="1">
                  <c:v>4.84</c:v>
                </c:pt>
                <c:pt idx="2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90-48B9-A941-0480033C1DB5}"/>
            </c:ext>
          </c:extLst>
        </c:ser>
        <c:dLbls>
          <c:showVal val="1"/>
        </c:dLbls>
        <c:axId val="155931776"/>
        <c:axId val="155933312"/>
      </c:barChart>
      <c:catAx>
        <c:axId val="155931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933312"/>
        <c:crosses val="autoZero"/>
        <c:auto val="1"/>
        <c:lblAlgn val="ctr"/>
        <c:lblOffset val="100"/>
      </c:catAx>
      <c:valAx>
        <c:axId val="155933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93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650309-1F0A-498D-A4E6-08217D47D008}" type="datetime1">
              <a:rPr lang="de-DE" smtClean="0"/>
              <a:pPr rtl="0"/>
              <a:t>03.12.2022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de-DE"/>
              <a:pPr rtl="0"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B74664-F14C-4A19-B6FA-BAEA1FA0ADBB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de-DE" noProof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10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6948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11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4670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noProof="0" smtClean="0"/>
              <a:pPr rtl="0"/>
              <a:t>12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9776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noProof="0" smtClean="0"/>
              <a:pPr rtl="0"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82129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14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46494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15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7586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7586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17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7586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1083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3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622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010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5819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5380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7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0632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8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5736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pPr rtl="0"/>
              <a:t>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3529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8" name="Bild 7" descr="Bauschige weiße Wolken in tiefblauem Himme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Bild 9" descr="Nahaufnahme eines Pflanzenschössling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Bild 10" descr="Well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2F3DB1-DFA2-415F-A584-9B026530B767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8F2FF-0502-4F69-81A7-D2EDF778B492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56A5B5-6E52-4844-80DA-C2A940E2F4B9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pic>
        <p:nvPicPr>
          <p:cNvPr id="11" name="Bild 10" descr="Nahaufnahme von Grünpflanz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Bild 8" descr="Well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9C671B-F620-4367-A933-8506C7E68FBC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DDF42-2438-45A4-91D1-81AB06610D08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2D86F-8E43-414B-8F4D-0322DB959683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23E2-51AD-4424-A210-A57B26F50539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E3137-155E-4C27-854B-AE05670E902B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pPr rtl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CC1967-6E38-445B-BB43-33CF4734EFCF}" type="datetime1">
              <a:rPr lang="de-DE" noProof="0" smtClean="0"/>
              <a:pPr rtl="0"/>
              <a:t>03.12.2022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6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7195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7966D16-74E4-41C9-B63C-25901C581615}" type="datetime1">
              <a:rPr lang="de-DE" noProof="0" smtClean="0"/>
              <a:pPr rtl="0"/>
              <a:t>03.12.2022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Grünheide 2026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Brauchen wir ein weiteres Industriegebiet?</a:t>
            </a:r>
          </a:p>
        </p:txBody>
      </p:sp>
    </p:spTree>
    <p:extLst>
      <p:ext uri="{BB962C8B-B14F-4D97-AF65-F5344CB8AC3E}">
        <p14:creationId xmlns=""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Was will TESLA denn eigentlich ändern?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0" y="1771650"/>
            <a:ext cx="4391025" cy="4495800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Auf der Fläche B-Plan 13 wurden bereits alle für die laufende </a:t>
            </a:r>
            <a:r>
              <a:rPr lang="de-DE" sz="2000" dirty="0">
                <a:solidFill>
                  <a:srgbClr val="FF0000"/>
                </a:solidFill>
              </a:rPr>
              <a:t>und </a:t>
            </a:r>
            <a:r>
              <a:rPr lang="de-DE" sz="2000" dirty="0" smtClean="0">
                <a:solidFill>
                  <a:srgbClr val="FF0000"/>
                </a:solidFill>
              </a:rPr>
              <a:t>2 künftige Fabriken</a:t>
            </a:r>
            <a:r>
              <a:rPr lang="de-DE" sz="2000" dirty="0" smtClean="0"/>
              <a:t> notwendigen </a:t>
            </a:r>
            <a:r>
              <a:rPr lang="de-DE" sz="2000" dirty="0" smtClean="0">
                <a:solidFill>
                  <a:srgbClr val="FF0000"/>
                </a:solidFill>
              </a:rPr>
              <a:t>Funktionen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+ Batteriefabrik </a:t>
            </a:r>
            <a:r>
              <a:rPr lang="de-DE" sz="2000" dirty="0" smtClean="0"/>
              <a:t>eingeplant</a:t>
            </a:r>
            <a:endParaRPr lang="de-DE" sz="2000" dirty="0"/>
          </a:p>
          <a:p>
            <a:pPr rtl="0"/>
            <a:r>
              <a:rPr lang="de-DE" sz="2000" dirty="0"/>
              <a:t>Dies betrifft auch die Flächen für einen </a:t>
            </a:r>
            <a:r>
              <a:rPr lang="de-DE" sz="2000" dirty="0" smtClean="0">
                <a:solidFill>
                  <a:srgbClr val="FF0000"/>
                </a:solidFill>
              </a:rPr>
              <a:t>internen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Güter- und Personenbahnshuttle, Logistik sowie </a:t>
            </a:r>
            <a:r>
              <a:rPr lang="de-DE" sz="2000" dirty="0" smtClean="0"/>
              <a:t>den </a:t>
            </a:r>
            <a:r>
              <a:rPr lang="de-DE" sz="2000" dirty="0" smtClean="0">
                <a:solidFill>
                  <a:srgbClr val="FF0000"/>
                </a:solidFill>
              </a:rPr>
              <a:t>Zubau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von 2 Hallen für dann rd. 1,5 </a:t>
            </a:r>
            <a:r>
              <a:rPr lang="de-DE" sz="2000" dirty="0" err="1" smtClean="0">
                <a:solidFill>
                  <a:srgbClr val="FF0000"/>
                </a:solidFill>
              </a:rPr>
              <a:t>MioPKW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/>
              <a:t>jährlich</a:t>
            </a:r>
          </a:p>
          <a:p>
            <a:pPr rtl="0"/>
            <a:r>
              <a:rPr lang="de-DE" sz="2000" dirty="0"/>
              <a:t>DB plant bereits </a:t>
            </a:r>
            <a:r>
              <a:rPr lang="de-DE" sz="2000" dirty="0" smtClean="0">
                <a:solidFill>
                  <a:srgbClr val="FF0000"/>
                </a:solidFill>
              </a:rPr>
              <a:t>den öffentlichen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Güter- und Personenbahnhof  Fangschleuse außerhalb a</a:t>
            </a:r>
            <a:r>
              <a:rPr lang="de-DE" sz="2000" dirty="0" smtClean="0"/>
              <a:t>m </a:t>
            </a:r>
            <a:r>
              <a:rPr lang="de-DE" sz="2000" dirty="0"/>
              <a:t>nördlichen Werksbereich (ca. 250 </a:t>
            </a:r>
            <a:r>
              <a:rPr lang="de-DE" sz="2000" dirty="0" err="1"/>
              <a:t>Mio</a:t>
            </a:r>
            <a:r>
              <a:rPr lang="de-DE" sz="2000" dirty="0"/>
              <a:t> € aus Steuergeldern)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pic>
        <p:nvPicPr>
          <p:cNvPr id="3074" name="Picture 2" descr="tesla gigafactory berlin plan juli20">
            <a:extLst>
              <a:ext uri="{FF2B5EF4-FFF2-40B4-BE49-F238E27FC236}">
                <a16:creationId xmlns="" xmlns:a16="http://schemas.microsoft.com/office/drawing/2014/main" id="{EF1958F8-34C5-1071-121D-7113173E9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64"/>
          <a:stretch/>
        </p:blipFill>
        <p:spPr bwMode="auto">
          <a:xfrm>
            <a:off x="5902325" y="1945925"/>
            <a:ext cx="6134708" cy="40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6A9EBF7-74E9-DA0E-1103-74490B82C844}"/>
              </a:ext>
            </a:extLst>
          </p:cNvPr>
          <p:cNvSpPr txBox="1"/>
          <p:nvPr/>
        </p:nvSpPr>
        <p:spPr>
          <a:xfrm rot="16200000">
            <a:off x="5765023" y="4554884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Fahrzeug-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r>
              <a:rPr lang="de-DE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920C063C-C458-BD27-AD29-38504A1740DE}"/>
              </a:ext>
            </a:extLst>
          </p:cNvPr>
          <p:cNvSpPr txBox="1"/>
          <p:nvPr/>
        </p:nvSpPr>
        <p:spPr>
          <a:xfrm rot="16200000">
            <a:off x="5794990" y="2838595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Fahrzeug-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r>
              <a:rPr lang="de-DE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2E39F7A-A1AE-3E94-C04D-498B3019E9DE}"/>
              </a:ext>
            </a:extLst>
          </p:cNvPr>
          <p:cNvSpPr txBox="1"/>
          <p:nvPr/>
        </p:nvSpPr>
        <p:spPr>
          <a:xfrm rot="16200000">
            <a:off x="6825235" y="2821995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Fahrzeug-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r>
              <a:rPr lang="de-DE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E6052A15-B3AF-2DEE-36FF-7F387ECB718D}"/>
              </a:ext>
            </a:extLst>
          </p:cNvPr>
          <p:cNvSpPr txBox="1"/>
          <p:nvPr/>
        </p:nvSpPr>
        <p:spPr>
          <a:xfrm rot="16200000">
            <a:off x="6900576" y="4554883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Batterie-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C7D2AD61-F21E-CE4F-8437-7649EDFA9948}"/>
              </a:ext>
            </a:extLst>
          </p:cNvPr>
          <p:cNvSpPr txBox="1"/>
          <p:nvPr/>
        </p:nvSpPr>
        <p:spPr>
          <a:xfrm>
            <a:off x="9582150" y="6629400"/>
            <a:ext cx="18549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TESLA + eigene Grafik</a:t>
            </a:r>
          </a:p>
        </p:txBody>
      </p:sp>
      <p:sp>
        <p:nvSpPr>
          <p:cNvPr id="16" name="Textfeld 15"/>
          <p:cNvSpPr txBox="1"/>
          <p:nvPr/>
        </p:nvSpPr>
        <p:spPr>
          <a:xfrm rot="19417630">
            <a:off x="8122861" y="3719129"/>
            <a:ext cx="32161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Interner Güterbahnhof mit 8 -10 Rangier-,6-8 Automotiv-, </a:t>
            </a:r>
          </a:p>
          <a:p>
            <a:r>
              <a:rPr lang="de-DE" sz="1000" dirty="0" smtClean="0"/>
              <a:t>4-7 </a:t>
            </a:r>
            <a:r>
              <a:rPr lang="de-DE" sz="1000" dirty="0" err="1" smtClean="0"/>
              <a:t>Ganzzüge</a:t>
            </a:r>
            <a:r>
              <a:rPr lang="de-DE" sz="1000" dirty="0" smtClean="0"/>
              <a:t> für Container 700 m lang</a:t>
            </a:r>
            <a:endParaRPr lang="de-DE" sz="1000" dirty="0"/>
          </a:p>
        </p:txBody>
      </p:sp>
      <p:sp>
        <p:nvSpPr>
          <p:cNvPr id="17" name="Textfeld 16"/>
          <p:cNvSpPr txBox="1"/>
          <p:nvPr/>
        </p:nvSpPr>
        <p:spPr>
          <a:xfrm rot="18667554">
            <a:off x="7557195" y="5362461"/>
            <a:ext cx="119295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Shuttlebahnsteig</a:t>
            </a:r>
            <a:endParaRPr lang="de-DE" sz="1100" dirty="0"/>
          </a:p>
        </p:txBody>
      </p:sp>
    </p:spTree>
    <p:extLst>
      <p:ext uri="{BB962C8B-B14F-4D97-AF65-F5344CB8AC3E}">
        <p14:creationId xmlns="" xmlns:p14="http://schemas.microsoft.com/office/powerpoint/2010/main" val="192453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Warum noch mehr Fläche in Grünheide?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0" y="1809750"/>
            <a:ext cx="4391025" cy="4457700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 smtClean="0">
                <a:solidFill>
                  <a:srgbClr val="FF0000"/>
                </a:solidFill>
              </a:rPr>
              <a:t>Nur damit </a:t>
            </a:r>
            <a:r>
              <a:rPr lang="de-DE" sz="2000" dirty="0"/>
              <a:t>Lagerfläche für Zu- und Auslieferung bei geplanter Produktionsausweitung auf wöchentlich bis zu 25.000 Fahrzeugen geschaffen werden, soll das Werkslayout geändert </a:t>
            </a:r>
            <a:r>
              <a:rPr lang="de-DE" sz="2000" dirty="0" smtClean="0"/>
              <a:t>werden?</a:t>
            </a:r>
          </a:p>
          <a:p>
            <a:pPr rtl="0"/>
            <a:endParaRPr lang="de-DE" sz="2000" dirty="0"/>
          </a:p>
          <a:p>
            <a:r>
              <a:rPr lang="de-DE" sz="2000" dirty="0"/>
              <a:t>Zusätzlich werden </a:t>
            </a:r>
            <a:r>
              <a:rPr lang="de-DE" sz="2000" dirty="0" smtClean="0"/>
              <a:t>noch </a:t>
            </a:r>
            <a:r>
              <a:rPr lang="de-DE" sz="2000" dirty="0" smtClean="0">
                <a:solidFill>
                  <a:srgbClr val="FF0000"/>
                </a:solidFill>
              </a:rPr>
              <a:t> ein verlagerter interner Güterbahnhof  („Verladebahnhof“) und ein verlagertes Logistikzentrum , ein </a:t>
            </a:r>
            <a:r>
              <a:rPr lang="de-DE" sz="2000" dirty="0" smtClean="0"/>
              <a:t>Auslieferungscentrum, </a:t>
            </a:r>
            <a:r>
              <a:rPr lang="de-DE" sz="2000" dirty="0"/>
              <a:t>weitere Sozialräume </a:t>
            </a:r>
            <a:r>
              <a:rPr lang="de-DE" sz="2000" dirty="0" smtClean="0">
                <a:solidFill>
                  <a:srgbClr val="FF0000"/>
                </a:solidFill>
              </a:rPr>
              <a:t>und Kita als Zugabe </a:t>
            </a:r>
            <a:r>
              <a:rPr lang="de-DE" sz="2000" dirty="0" smtClean="0"/>
              <a:t>als Bedarf angegeben?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pic>
        <p:nvPicPr>
          <p:cNvPr id="3074" name="Picture 2" descr="tesla gigafactory berlin plan juli20">
            <a:extLst>
              <a:ext uri="{FF2B5EF4-FFF2-40B4-BE49-F238E27FC236}">
                <a16:creationId xmlns="" xmlns:a16="http://schemas.microsoft.com/office/drawing/2014/main" id="{EF1958F8-34C5-1071-121D-7113173E9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64"/>
          <a:stretch/>
        </p:blipFill>
        <p:spPr bwMode="auto">
          <a:xfrm>
            <a:off x="5934075" y="1878615"/>
            <a:ext cx="6134708" cy="40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9B526D68-B6E6-5A60-6755-1B224A2BF0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6" t="6813" b="7398"/>
          <a:stretch/>
        </p:blipFill>
        <p:spPr>
          <a:xfrm>
            <a:off x="5934075" y="1878614"/>
            <a:ext cx="6134708" cy="41918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6A9EBF7-74E9-DA0E-1103-74490B82C844}"/>
              </a:ext>
            </a:extLst>
          </p:cNvPr>
          <p:cNvSpPr txBox="1"/>
          <p:nvPr/>
        </p:nvSpPr>
        <p:spPr>
          <a:xfrm rot="16200000">
            <a:off x="6060298" y="4497734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Fahrzeug-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r>
              <a:rPr lang="de-DE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920C063C-C458-BD27-AD29-38504A1740DE}"/>
              </a:ext>
            </a:extLst>
          </p:cNvPr>
          <p:cNvSpPr txBox="1"/>
          <p:nvPr/>
        </p:nvSpPr>
        <p:spPr>
          <a:xfrm rot="16200000">
            <a:off x="6090265" y="2781445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Fahrzeug-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r>
              <a:rPr lang="de-DE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2E39F7A-A1AE-3E94-C04D-498B3019E9DE}"/>
              </a:ext>
            </a:extLst>
          </p:cNvPr>
          <p:cNvSpPr txBox="1"/>
          <p:nvPr/>
        </p:nvSpPr>
        <p:spPr>
          <a:xfrm rot="16200000">
            <a:off x="7133306" y="2791701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Fahrzeug-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r>
              <a:rPr lang="de-DE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E6052A15-B3AF-2DEE-36FF-7F387ECB718D}"/>
              </a:ext>
            </a:extLst>
          </p:cNvPr>
          <p:cNvSpPr txBox="1"/>
          <p:nvPr/>
        </p:nvSpPr>
        <p:spPr>
          <a:xfrm rot="16200000">
            <a:off x="7208648" y="4545379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Batterie-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produktion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A703E3E6-FDC3-6D5D-2650-7B5E566FF7A0}"/>
              </a:ext>
            </a:extLst>
          </p:cNvPr>
          <p:cNvSpPr txBox="1"/>
          <p:nvPr/>
        </p:nvSpPr>
        <p:spPr>
          <a:xfrm>
            <a:off x="9668772" y="412503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Lager 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08CC6B07-9FBC-5F4F-A69E-3167A825F52B}"/>
              </a:ext>
            </a:extLst>
          </p:cNvPr>
          <p:cNvSpPr txBox="1"/>
          <p:nvPr/>
        </p:nvSpPr>
        <p:spPr>
          <a:xfrm>
            <a:off x="10814836" y="320234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Lager 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EA0B3A6E-9F5C-59E6-3038-39FEE9B9B768}"/>
              </a:ext>
            </a:extLst>
          </p:cNvPr>
          <p:cNvSpPr txBox="1"/>
          <p:nvPr/>
        </p:nvSpPr>
        <p:spPr>
          <a:xfrm>
            <a:off x="10814836" y="371801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Lager 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A464E37F-B9F4-9117-0CB8-B09070F80D0D}"/>
              </a:ext>
            </a:extLst>
          </p:cNvPr>
          <p:cNvSpPr txBox="1"/>
          <p:nvPr/>
        </p:nvSpPr>
        <p:spPr>
          <a:xfrm rot="1029793">
            <a:off x="9395722" y="4564222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Verlade-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Bahnhof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="" xmlns:a16="http://schemas.microsoft.com/office/drawing/2014/main" id="{324127E2-7F51-99B0-6AB2-C8B944F745A3}"/>
              </a:ext>
            </a:extLst>
          </p:cNvPr>
          <p:cNvSpPr/>
          <p:nvPr/>
        </p:nvSpPr>
        <p:spPr>
          <a:xfrm>
            <a:off x="8401050" y="2209938"/>
            <a:ext cx="3486150" cy="3594724"/>
          </a:xfrm>
          <a:custGeom>
            <a:avLst/>
            <a:gdLst>
              <a:gd name="connsiteX0" fmla="*/ 119957 w 3729932"/>
              <a:gd name="connsiteY0" fmla="*/ 3486150 h 3956674"/>
              <a:gd name="connsiteX1" fmla="*/ 100907 w 3729932"/>
              <a:gd name="connsiteY1" fmla="*/ 3457575 h 3956674"/>
              <a:gd name="connsiteX2" fmla="*/ 262832 w 3729932"/>
              <a:gd name="connsiteY2" fmla="*/ 3419475 h 3956674"/>
              <a:gd name="connsiteX3" fmla="*/ 472382 w 3729932"/>
              <a:gd name="connsiteY3" fmla="*/ 3343275 h 3956674"/>
              <a:gd name="connsiteX4" fmla="*/ 634307 w 3729932"/>
              <a:gd name="connsiteY4" fmla="*/ 3324225 h 3956674"/>
              <a:gd name="connsiteX5" fmla="*/ 729557 w 3729932"/>
              <a:gd name="connsiteY5" fmla="*/ 3295650 h 3956674"/>
              <a:gd name="connsiteX6" fmla="*/ 777182 w 3729932"/>
              <a:gd name="connsiteY6" fmla="*/ 3286125 h 3956674"/>
              <a:gd name="connsiteX7" fmla="*/ 862907 w 3729932"/>
              <a:gd name="connsiteY7" fmla="*/ 3343275 h 3956674"/>
              <a:gd name="connsiteX8" fmla="*/ 967682 w 3729932"/>
              <a:gd name="connsiteY8" fmla="*/ 3381375 h 3956674"/>
              <a:gd name="connsiteX9" fmla="*/ 996257 w 3729932"/>
              <a:gd name="connsiteY9" fmla="*/ 3400425 h 3956674"/>
              <a:gd name="connsiteX10" fmla="*/ 1558232 w 3729932"/>
              <a:gd name="connsiteY10" fmla="*/ 3400425 h 3956674"/>
              <a:gd name="connsiteX11" fmla="*/ 1739207 w 3729932"/>
              <a:gd name="connsiteY11" fmla="*/ 3390900 h 3956674"/>
              <a:gd name="connsiteX12" fmla="*/ 2129732 w 3729932"/>
              <a:gd name="connsiteY12" fmla="*/ 3448050 h 3956674"/>
              <a:gd name="connsiteX13" fmla="*/ 2215457 w 3729932"/>
              <a:gd name="connsiteY13" fmla="*/ 3476625 h 3956674"/>
              <a:gd name="connsiteX14" fmla="*/ 2244032 w 3729932"/>
              <a:gd name="connsiteY14" fmla="*/ 3495675 h 3956674"/>
              <a:gd name="connsiteX15" fmla="*/ 2377382 w 3729932"/>
              <a:gd name="connsiteY15" fmla="*/ 3562350 h 3956674"/>
              <a:gd name="connsiteX16" fmla="*/ 2491682 w 3729932"/>
              <a:gd name="connsiteY16" fmla="*/ 3619500 h 3956674"/>
              <a:gd name="connsiteX17" fmla="*/ 2529782 w 3729932"/>
              <a:gd name="connsiteY17" fmla="*/ 3638550 h 3956674"/>
              <a:gd name="connsiteX18" fmla="*/ 2596457 w 3729932"/>
              <a:gd name="connsiteY18" fmla="*/ 3648075 h 3956674"/>
              <a:gd name="connsiteX19" fmla="*/ 2634557 w 3729932"/>
              <a:gd name="connsiteY19" fmla="*/ 3657600 h 3956674"/>
              <a:gd name="connsiteX20" fmla="*/ 2691707 w 3729932"/>
              <a:gd name="connsiteY20" fmla="*/ 3667125 h 3956674"/>
              <a:gd name="connsiteX21" fmla="*/ 2777432 w 3729932"/>
              <a:gd name="connsiteY21" fmla="*/ 3733800 h 3956674"/>
              <a:gd name="connsiteX22" fmla="*/ 2815532 w 3729932"/>
              <a:gd name="connsiteY22" fmla="*/ 3743325 h 3956674"/>
              <a:gd name="connsiteX23" fmla="*/ 2967932 w 3729932"/>
              <a:gd name="connsiteY23" fmla="*/ 3800475 h 3956674"/>
              <a:gd name="connsiteX24" fmla="*/ 3072707 w 3729932"/>
              <a:gd name="connsiteY24" fmla="*/ 3819525 h 3956674"/>
              <a:gd name="connsiteX25" fmla="*/ 3110807 w 3729932"/>
              <a:gd name="connsiteY25" fmla="*/ 3829050 h 3956674"/>
              <a:gd name="connsiteX26" fmla="*/ 3234632 w 3729932"/>
              <a:gd name="connsiteY26" fmla="*/ 3886200 h 3956674"/>
              <a:gd name="connsiteX27" fmla="*/ 3301307 w 3729932"/>
              <a:gd name="connsiteY27" fmla="*/ 3895725 h 3956674"/>
              <a:gd name="connsiteX28" fmla="*/ 3339407 w 3729932"/>
              <a:gd name="connsiteY28" fmla="*/ 3905250 h 3956674"/>
              <a:gd name="connsiteX29" fmla="*/ 3387032 w 3729932"/>
              <a:gd name="connsiteY29" fmla="*/ 3914775 h 3956674"/>
              <a:gd name="connsiteX30" fmla="*/ 3453707 w 3729932"/>
              <a:gd name="connsiteY30" fmla="*/ 3933825 h 3956674"/>
              <a:gd name="connsiteX31" fmla="*/ 3539432 w 3729932"/>
              <a:gd name="connsiteY31" fmla="*/ 3943350 h 3956674"/>
              <a:gd name="connsiteX32" fmla="*/ 3710882 w 3729932"/>
              <a:gd name="connsiteY32" fmla="*/ 3924300 h 3956674"/>
              <a:gd name="connsiteX33" fmla="*/ 3729932 w 3729932"/>
              <a:gd name="connsiteY33" fmla="*/ 3886200 h 3956674"/>
              <a:gd name="connsiteX34" fmla="*/ 3720407 w 3729932"/>
              <a:gd name="connsiteY34" fmla="*/ 3819525 h 3956674"/>
              <a:gd name="connsiteX35" fmla="*/ 3691832 w 3729932"/>
              <a:gd name="connsiteY35" fmla="*/ 3781425 h 3956674"/>
              <a:gd name="connsiteX36" fmla="*/ 3625157 w 3729932"/>
              <a:gd name="connsiteY36" fmla="*/ 3695700 h 3956674"/>
              <a:gd name="connsiteX37" fmla="*/ 3615632 w 3729932"/>
              <a:gd name="connsiteY37" fmla="*/ 3667125 h 3956674"/>
              <a:gd name="connsiteX38" fmla="*/ 3615632 w 3729932"/>
              <a:gd name="connsiteY38" fmla="*/ 3248025 h 3956674"/>
              <a:gd name="connsiteX39" fmla="*/ 3625157 w 3729932"/>
              <a:gd name="connsiteY39" fmla="*/ 3209925 h 3956674"/>
              <a:gd name="connsiteX40" fmla="*/ 3653732 w 3729932"/>
              <a:gd name="connsiteY40" fmla="*/ 3133725 h 3956674"/>
              <a:gd name="connsiteX41" fmla="*/ 3663257 w 3729932"/>
              <a:gd name="connsiteY41" fmla="*/ 3095625 h 3956674"/>
              <a:gd name="connsiteX42" fmla="*/ 3644207 w 3729932"/>
              <a:gd name="connsiteY42" fmla="*/ 2600325 h 3956674"/>
              <a:gd name="connsiteX43" fmla="*/ 3634682 w 3729932"/>
              <a:gd name="connsiteY43" fmla="*/ 2514600 h 3956674"/>
              <a:gd name="connsiteX44" fmla="*/ 3653732 w 3729932"/>
              <a:gd name="connsiteY44" fmla="*/ 2009775 h 3956674"/>
              <a:gd name="connsiteX45" fmla="*/ 3682307 w 3729932"/>
              <a:gd name="connsiteY45" fmla="*/ 1790700 h 3956674"/>
              <a:gd name="connsiteX46" fmla="*/ 3672782 w 3729932"/>
              <a:gd name="connsiteY46" fmla="*/ 1152525 h 3956674"/>
              <a:gd name="connsiteX47" fmla="*/ 3663257 w 3729932"/>
              <a:gd name="connsiteY47" fmla="*/ 981075 h 3956674"/>
              <a:gd name="connsiteX48" fmla="*/ 3653732 w 3729932"/>
              <a:gd name="connsiteY48" fmla="*/ 285750 h 3956674"/>
              <a:gd name="connsiteX49" fmla="*/ 3606107 w 3729932"/>
              <a:gd name="connsiteY49" fmla="*/ 209550 h 3956674"/>
              <a:gd name="connsiteX50" fmla="*/ 3320357 w 3729932"/>
              <a:gd name="connsiteY50" fmla="*/ 171450 h 3956674"/>
              <a:gd name="connsiteX51" fmla="*/ 3206057 w 3729932"/>
              <a:gd name="connsiteY51" fmla="*/ 161925 h 3956674"/>
              <a:gd name="connsiteX52" fmla="*/ 3006032 w 3729932"/>
              <a:gd name="connsiteY52" fmla="*/ 152400 h 3956674"/>
              <a:gd name="connsiteX53" fmla="*/ 2834582 w 3729932"/>
              <a:gd name="connsiteY53" fmla="*/ 133350 h 3956674"/>
              <a:gd name="connsiteX54" fmla="*/ 2615507 w 3729932"/>
              <a:gd name="connsiteY54" fmla="*/ 123825 h 3956674"/>
              <a:gd name="connsiteX55" fmla="*/ 2567882 w 3729932"/>
              <a:gd name="connsiteY55" fmla="*/ 114300 h 3956674"/>
              <a:gd name="connsiteX56" fmla="*/ 2491682 w 3729932"/>
              <a:gd name="connsiteY56" fmla="*/ 104775 h 3956674"/>
              <a:gd name="connsiteX57" fmla="*/ 2463107 w 3729932"/>
              <a:gd name="connsiteY57" fmla="*/ 95250 h 3956674"/>
              <a:gd name="connsiteX58" fmla="*/ 2348807 w 3729932"/>
              <a:gd name="connsiteY58" fmla="*/ 76200 h 3956674"/>
              <a:gd name="connsiteX59" fmla="*/ 2244032 w 3729932"/>
              <a:gd name="connsiteY59" fmla="*/ 47625 h 3956674"/>
              <a:gd name="connsiteX60" fmla="*/ 2129732 w 3729932"/>
              <a:gd name="connsiteY60" fmla="*/ 28575 h 3956674"/>
              <a:gd name="connsiteX61" fmla="*/ 1967807 w 3729932"/>
              <a:gd name="connsiteY61" fmla="*/ 19050 h 3956674"/>
              <a:gd name="connsiteX62" fmla="*/ 1691582 w 3729932"/>
              <a:gd name="connsiteY62" fmla="*/ 0 h 3956674"/>
              <a:gd name="connsiteX63" fmla="*/ 1567757 w 3729932"/>
              <a:gd name="connsiteY63" fmla="*/ 9525 h 3956674"/>
              <a:gd name="connsiteX64" fmla="*/ 1615382 w 3729932"/>
              <a:gd name="connsiteY64" fmla="*/ 57150 h 3956674"/>
              <a:gd name="connsiteX65" fmla="*/ 1653482 w 3729932"/>
              <a:gd name="connsiteY65" fmla="*/ 76200 h 3956674"/>
              <a:gd name="connsiteX66" fmla="*/ 1720157 w 3729932"/>
              <a:gd name="connsiteY66" fmla="*/ 123825 h 3956674"/>
              <a:gd name="connsiteX67" fmla="*/ 1758257 w 3729932"/>
              <a:gd name="connsiteY67" fmla="*/ 152400 h 3956674"/>
              <a:gd name="connsiteX68" fmla="*/ 1786832 w 3729932"/>
              <a:gd name="connsiteY68" fmla="*/ 180975 h 3956674"/>
              <a:gd name="connsiteX69" fmla="*/ 1891607 w 3729932"/>
              <a:gd name="connsiteY69" fmla="*/ 266700 h 3956674"/>
              <a:gd name="connsiteX70" fmla="*/ 1910657 w 3729932"/>
              <a:gd name="connsiteY70" fmla="*/ 295275 h 3956674"/>
              <a:gd name="connsiteX71" fmla="*/ 2024957 w 3729932"/>
              <a:gd name="connsiteY71" fmla="*/ 428625 h 3956674"/>
              <a:gd name="connsiteX72" fmla="*/ 2063057 w 3729932"/>
              <a:gd name="connsiteY72" fmla="*/ 485775 h 3956674"/>
              <a:gd name="connsiteX73" fmla="*/ 2072582 w 3729932"/>
              <a:gd name="connsiteY73" fmla="*/ 514350 h 3956674"/>
              <a:gd name="connsiteX74" fmla="*/ 2091632 w 3729932"/>
              <a:gd name="connsiteY74" fmla="*/ 552450 h 3956674"/>
              <a:gd name="connsiteX75" fmla="*/ 2139257 w 3729932"/>
              <a:gd name="connsiteY75" fmla="*/ 619125 h 3956674"/>
              <a:gd name="connsiteX76" fmla="*/ 2148782 w 3729932"/>
              <a:gd name="connsiteY76" fmla="*/ 657225 h 3956674"/>
              <a:gd name="connsiteX77" fmla="*/ 2158307 w 3729932"/>
              <a:gd name="connsiteY77" fmla="*/ 704850 h 3956674"/>
              <a:gd name="connsiteX78" fmla="*/ 2177357 w 3729932"/>
              <a:gd name="connsiteY78" fmla="*/ 762000 h 3956674"/>
              <a:gd name="connsiteX79" fmla="*/ 2196407 w 3729932"/>
              <a:gd name="connsiteY79" fmla="*/ 923925 h 3956674"/>
              <a:gd name="connsiteX80" fmla="*/ 2196407 w 3729932"/>
              <a:gd name="connsiteY80" fmla="*/ 1504950 h 3956674"/>
              <a:gd name="connsiteX81" fmla="*/ 2177357 w 3729932"/>
              <a:gd name="connsiteY81" fmla="*/ 1562100 h 3956674"/>
              <a:gd name="connsiteX82" fmla="*/ 2167832 w 3729932"/>
              <a:gd name="connsiteY82" fmla="*/ 1600200 h 3956674"/>
              <a:gd name="connsiteX83" fmla="*/ 2158307 w 3729932"/>
              <a:gd name="connsiteY83" fmla="*/ 1704975 h 3956674"/>
              <a:gd name="connsiteX84" fmla="*/ 2148782 w 3729932"/>
              <a:gd name="connsiteY84" fmla="*/ 1743075 h 3956674"/>
              <a:gd name="connsiteX85" fmla="*/ 2139257 w 3729932"/>
              <a:gd name="connsiteY85" fmla="*/ 2076450 h 3956674"/>
              <a:gd name="connsiteX86" fmla="*/ 2129732 w 3729932"/>
              <a:gd name="connsiteY86" fmla="*/ 2133600 h 3956674"/>
              <a:gd name="connsiteX87" fmla="*/ 2120207 w 3729932"/>
              <a:gd name="connsiteY87" fmla="*/ 2209800 h 3956674"/>
              <a:gd name="connsiteX88" fmla="*/ 2110682 w 3729932"/>
              <a:gd name="connsiteY88" fmla="*/ 2295525 h 3956674"/>
              <a:gd name="connsiteX89" fmla="*/ 2101157 w 3729932"/>
              <a:gd name="connsiteY89" fmla="*/ 2343150 h 3956674"/>
              <a:gd name="connsiteX90" fmla="*/ 2063057 w 3729932"/>
              <a:gd name="connsiteY90" fmla="*/ 2400300 h 3956674"/>
              <a:gd name="connsiteX91" fmla="*/ 2034482 w 3729932"/>
              <a:gd name="connsiteY91" fmla="*/ 2466975 h 3956674"/>
              <a:gd name="connsiteX92" fmla="*/ 2024957 w 3729932"/>
              <a:gd name="connsiteY92" fmla="*/ 2495550 h 3956674"/>
              <a:gd name="connsiteX93" fmla="*/ 1996382 w 3729932"/>
              <a:gd name="connsiteY93" fmla="*/ 2514600 h 3956674"/>
              <a:gd name="connsiteX94" fmla="*/ 1920182 w 3729932"/>
              <a:gd name="connsiteY94" fmla="*/ 2571750 h 3956674"/>
              <a:gd name="connsiteX95" fmla="*/ 1882082 w 3729932"/>
              <a:gd name="connsiteY95" fmla="*/ 2581275 h 3956674"/>
              <a:gd name="connsiteX96" fmla="*/ 1843982 w 3729932"/>
              <a:gd name="connsiteY96" fmla="*/ 2600325 h 3956674"/>
              <a:gd name="connsiteX97" fmla="*/ 1758257 w 3729932"/>
              <a:gd name="connsiteY97" fmla="*/ 2628900 h 3956674"/>
              <a:gd name="connsiteX98" fmla="*/ 1634432 w 3729932"/>
              <a:gd name="connsiteY98" fmla="*/ 2686050 h 3956674"/>
              <a:gd name="connsiteX99" fmla="*/ 1586807 w 3729932"/>
              <a:gd name="connsiteY99" fmla="*/ 2714625 h 3956674"/>
              <a:gd name="connsiteX100" fmla="*/ 1386782 w 3729932"/>
              <a:gd name="connsiteY100" fmla="*/ 2733675 h 3956674"/>
              <a:gd name="connsiteX101" fmla="*/ 729557 w 3729932"/>
              <a:gd name="connsiteY101" fmla="*/ 2743200 h 3956674"/>
              <a:gd name="connsiteX102" fmla="*/ 605732 w 3729932"/>
              <a:gd name="connsiteY102" fmla="*/ 2771775 h 3956674"/>
              <a:gd name="connsiteX103" fmla="*/ 510482 w 3729932"/>
              <a:gd name="connsiteY103" fmla="*/ 2809875 h 3956674"/>
              <a:gd name="connsiteX104" fmla="*/ 462857 w 3729932"/>
              <a:gd name="connsiteY104" fmla="*/ 2828925 h 3956674"/>
              <a:gd name="connsiteX105" fmla="*/ 358082 w 3729932"/>
              <a:gd name="connsiteY105" fmla="*/ 2857500 h 3956674"/>
              <a:gd name="connsiteX106" fmla="*/ 300932 w 3729932"/>
              <a:gd name="connsiteY106" fmla="*/ 2895600 h 3956674"/>
              <a:gd name="connsiteX107" fmla="*/ 253307 w 3729932"/>
              <a:gd name="connsiteY107" fmla="*/ 2914650 h 3956674"/>
              <a:gd name="connsiteX108" fmla="*/ 215207 w 3729932"/>
              <a:gd name="connsiteY108" fmla="*/ 2943225 h 3956674"/>
              <a:gd name="connsiteX109" fmla="*/ 177107 w 3729932"/>
              <a:gd name="connsiteY109" fmla="*/ 2952750 h 3956674"/>
              <a:gd name="connsiteX110" fmla="*/ 72332 w 3729932"/>
              <a:gd name="connsiteY110" fmla="*/ 3000375 h 3956674"/>
              <a:gd name="connsiteX111" fmla="*/ 15182 w 3729932"/>
              <a:gd name="connsiteY111" fmla="*/ 3067050 h 3956674"/>
              <a:gd name="connsiteX112" fmla="*/ 15182 w 3729932"/>
              <a:gd name="connsiteY112" fmla="*/ 3324225 h 3956674"/>
              <a:gd name="connsiteX113" fmla="*/ 34232 w 3729932"/>
              <a:gd name="connsiteY113" fmla="*/ 3381375 h 3956674"/>
              <a:gd name="connsiteX114" fmla="*/ 43757 w 3729932"/>
              <a:gd name="connsiteY114" fmla="*/ 3429000 h 3956674"/>
              <a:gd name="connsiteX115" fmla="*/ 119957 w 3729932"/>
              <a:gd name="connsiteY115" fmla="*/ 3486150 h 39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729932" h="3956674">
                <a:moveTo>
                  <a:pt x="119957" y="3486150"/>
                </a:moveTo>
                <a:lnTo>
                  <a:pt x="100907" y="3457575"/>
                </a:lnTo>
                <a:cubicBezTo>
                  <a:pt x="124482" y="3452336"/>
                  <a:pt x="236682" y="3428192"/>
                  <a:pt x="262832" y="3419475"/>
                </a:cubicBezTo>
                <a:cubicBezTo>
                  <a:pt x="333343" y="3395971"/>
                  <a:pt x="398631" y="3352494"/>
                  <a:pt x="472382" y="3343275"/>
                </a:cubicBezTo>
                <a:cubicBezTo>
                  <a:pt x="577111" y="3330184"/>
                  <a:pt x="523141" y="3336577"/>
                  <a:pt x="634307" y="3324225"/>
                </a:cubicBezTo>
                <a:cubicBezTo>
                  <a:pt x="670601" y="3312127"/>
                  <a:pt x="685940" y="3306554"/>
                  <a:pt x="729557" y="3295650"/>
                </a:cubicBezTo>
                <a:cubicBezTo>
                  <a:pt x="745263" y="3291723"/>
                  <a:pt x="761307" y="3289300"/>
                  <a:pt x="777182" y="3286125"/>
                </a:cubicBezTo>
                <a:cubicBezTo>
                  <a:pt x="805757" y="3305175"/>
                  <a:pt x="833089" y="3326236"/>
                  <a:pt x="862907" y="3343275"/>
                </a:cubicBezTo>
                <a:cubicBezTo>
                  <a:pt x="894376" y="3361258"/>
                  <a:pt x="935182" y="3366930"/>
                  <a:pt x="967682" y="3381375"/>
                </a:cubicBezTo>
                <a:cubicBezTo>
                  <a:pt x="978143" y="3386024"/>
                  <a:pt x="986732" y="3394075"/>
                  <a:pt x="996257" y="3400425"/>
                </a:cubicBezTo>
                <a:cubicBezTo>
                  <a:pt x="1267209" y="3373330"/>
                  <a:pt x="957845" y="3400425"/>
                  <a:pt x="1558232" y="3400425"/>
                </a:cubicBezTo>
                <a:cubicBezTo>
                  <a:pt x="1618640" y="3400425"/>
                  <a:pt x="1678882" y="3394075"/>
                  <a:pt x="1739207" y="3390900"/>
                </a:cubicBezTo>
                <a:cubicBezTo>
                  <a:pt x="2078841" y="3442360"/>
                  <a:pt x="1948379" y="3425381"/>
                  <a:pt x="2129732" y="3448050"/>
                </a:cubicBezTo>
                <a:cubicBezTo>
                  <a:pt x="2158307" y="3457575"/>
                  <a:pt x="2187653" y="3465040"/>
                  <a:pt x="2215457" y="3476625"/>
                </a:cubicBezTo>
                <a:cubicBezTo>
                  <a:pt x="2226024" y="3481028"/>
                  <a:pt x="2233915" y="3490319"/>
                  <a:pt x="2244032" y="3495675"/>
                </a:cubicBezTo>
                <a:cubicBezTo>
                  <a:pt x="2287953" y="3518927"/>
                  <a:pt x="2334233" y="3537694"/>
                  <a:pt x="2377382" y="3562350"/>
                </a:cubicBezTo>
                <a:cubicBezTo>
                  <a:pt x="2496311" y="3630309"/>
                  <a:pt x="2395303" y="3576665"/>
                  <a:pt x="2491682" y="3619500"/>
                </a:cubicBezTo>
                <a:cubicBezTo>
                  <a:pt x="2504657" y="3625267"/>
                  <a:pt x="2516083" y="3634814"/>
                  <a:pt x="2529782" y="3638550"/>
                </a:cubicBezTo>
                <a:cubicBezTo>
                  <a:pt x="2551442" y="3644457"/>
                  <a:pt x="2574368" y="3644059"/>
                  <a:pt x="2596457" y="3648075"/>
                </a:cubicBezTo>
                <a:cubicBezTo>
                  <a:pt x="2609337" y="3650417"/>
                  <a:pt x="2621720" y="3655033"/>
                  <a:pt x="2634557" y="3657600"/>
                </a:cubicBezTo>
                <a:cubicBezTo>
                  <a:pt x="2653495" y="3661388"/>
                  <a:pt x="2672657" y="3663950"/>
                  <a:pt x="2691707" y="3667125"/>
                </a:cubicBezTo>
                <a:cubicBezTo>
                  <a:pt x="2725777" y="3701195"/>
                  <a:pt x="2732053" y="3713632"/>
                  <a:pt x="2777432" y="3733800"/>
                </a:cubicBezTo>
                <a:cubicBezTo>
                  <a:pt x="2789395" y="3739117"/>
                  <a:pt x="2803448" y="3738290"/>
                  <a:pt x="2815532" y="3743325"/>
                </a:cubicBezTo>
                <a:cubicBezTo>
                  <a:pt x="2910845" y="3783039"/>
                  <a:pt x="2868151" y="3783845"/>
                  <a:pt x="2967932" y="3800475"/>
                </a:cubicBezTo>
                <a:cubicBezTo>
                  <a:pt x="3009289" y="3807368"/>
                  <a:pt x="3032769" y="3810650"/>
                  <a:pt x="3072707" y="3819525"/>
                </a:cubicBezTo>
                <a:cubicBezTo>
                  <a:pt x="3085486" y="3822365"/>
                  <a:pt x="3098723" y="3824015"/>
                  <a:pt x="3110807" y="3829050"/>
                </a:cubicBezTo>
                <a:cubicBezTo>
                  <a:pt x="3137442" y="3840148"/>
                  <a:pt x="3199690" y="3877464"/>
                  <a:pt x="3234632" y="3886200"/>
                </a:cubicBezTo>
                <a:cubicBezTo>
                  <a:pt x="3256412" y="3891645"/>
                  <a:pt x="3279218" y="3891709"/>
                  <a:pt x="3301307" y="3895725"/>
                </a:cubicBezTo>
                <a:cubicBezTo>
                  <a:pt x="3314187" y="3898067"/>
                  <a:pt x="3326628" y="3902410"/>
                  <a:pt x="3339407" y="3905250"/>
                </a:cubicBezTo>
                <a:cubicBezTo>
                  <a:pt x="3355211" y="3908762"/>
                  <a:pt x="3371326" y="3910848"/>
                  <a:pt x="3387032" y="3914775"/>
                </a:cubicBezTo>
                <a:cubicBezTo>
                  <a:pt x="3426862" y="3924733"/>
                  <a:pt x="3407384" y="3926698"/>
                  <a:pt x="3453707" y="3933825"/>
                </a:cubicBezTo>
                <a:cubicBezTo>
                  <a:pt x="3482124" y="3938197"/>
                  <a:pt x="3510857" y="3940175"/>
                  <a:pt x="3539432" y="3943350"/>
                </a:cubicBezTo>
                <a:cubicBezTo>
                  <a:pt x="3607969" y="3960484"/>
                  <a:pt x="3612183" y="3967481"/>
                  <a:pt x="3710882" y="3924300"/>
                </a:cubicBezTo>
                <a:cubicBezTo>
                  <a:pt x="3723891" y="3918609"/>
                  <a:pt x="3723582" y="3898900"/>
                  <a:pt x="3729932" y="3886200"/>
                </a:cubicBezTo>
                <a:cubicBezTo>
                  <a:pt x="3726757" y="3863975"/>
                  <a:pt x="3728079" y="3840624"/>
                  <a:pt x="3720407" y="3819525"/>
                </a:cubicBezTo>
                <a:cubicBezTo>
                  <a:pt x="3714982" y="3804606"/>
                  <a:pt x="3700638" y="3794634"/>
                  <a:pt x="3691832" y="3781425"/>
                </a:cubicBezTo>
                <a:cubicBezTo>
                  <a:pt x="3641411" y="3705794"/>
                  <a:pt x="3688577" y="3759120"/>
                  <a:pt x="3625157" y="3695700"/>
                </a:cubicBezTo>
                <a:cubicBezTo>
                  <a:pt x="3621982" y="3686175"/>
                  <a:pt x="3618067" y="3676865"/>
                  <a:pt x="3615632" y="3667125"/>
                </a:cubicBezTo>
                <a:cubicBezTo>
                  <a:pt x="3581380" y="3530118"/>
                  <a:pt x="3609017" y="3390248"/>
                  <a:pt x="3615632" y="3248025"/>
                </a:cubicBezTo>
                <a:cubicBezTo>
                  <a:pt x="3616240" y="3234948"/>
                  <a:pt x="3621561" y="3222512"/>
                  <a:pt x="3625157" y="3209925"/>
                </a:cubicBezTo>
                <a:cubicBezTo>
                  <a:pt x="3638533" y="3163108"/>
                  <a:pt x="3633602" y="3194114"/>
                  <a:pt x="3653732" y="3133725"/>
                </a:cubicBezTo>
                <a:cubicBezTo>
                  <a:pt x="3657872" y="3121306"/>
                  <a:pt x="3660082" y="3108325"/>
                  <a:pt x="3663257" y="3095625"/>
                </a:cubicBezTo>
                <a:cubicBezTo>
                  <a:pt x="3656907" y="2930525"/>
                  <a:pt x="3652323" y="2765348"/>
                  <a:pt x="3644207" y="2600325"/>
                </a:cubicBezTo>
                <a:cubicBezTo>
                  <a:pt x="3642795" y="2571609"/>
                  <a:pt x="3634218" y="2543347"/>
                  <a:pt x="3634682" y="2514600"/>
                </a:cubicBezTo>
                <a:cubicBezTo>
                  <a:pt x="3637398" y="2346227"/>
                  <a:pt x="3646417" y="2178011"/>
                  <a:pt x="3653732" y="2009775"/>
                </a:cubicBezTo>
                <a:cubicBezTo>
                  <a:pt x="3660762" y="1848085"/>
                  <a:pt x="3651062" y="1900058"/>
                  <a:pt x="3682307" y="1790700"/>
                </a:cubicBezTo>
                <a:cubicBezTo>
                  <a:pt x="3679132" y="1577975"/>
                  <a:pt x="3677786" y="1365215"/>
                  <a:pt x="3672782" y="1152525"/>
                </a:cubicBezTo>
                <a:cubicBezTo>
                  <a:pt x="3671436" y="1095303"/>
                  <a:pt x="3664515" y="1038299"/>
                  <a:pt x="3663257" y="981075"/>
                </a:cubicBezTo>
                <a:cubicBezTo>
                  <a:pt x="3658164" y="749334"/>
                  <a:pt x="3659751" y="517469"/>
                  <a:pt x="3653732" y="285750"/>
                </a:cubicBezTo>
                <a:cubicBezTo>
                  <a:pt x="3652860" y="252197"/>
                  <a:pt x="3635615" y="226763"/>
                  <a:pt x="3606107" y="209550"/>
                </a:cubicBezTo>
                <a:cubicBezTo>
                  <a:pt x="3518368" y="158369"/>
                  <a:pt x="3417996" y="177193"/>
                  <a:pt x="3320357" y="171450"/>
                </a:cubicBezTo>
                <a:cubicBezTo>
                  <a:pt x="3282191" y="169205"/>
                  <a:pt x="3244219" y="164238"/>
                  <a:pt x="3206057" y="161925"/>
                </a:cubicBezTo>
                <a:cubicBezTo>
                  <a:pt x="3139429" y="157887"/>
                  <a:pt x="3072707" y="155575"/>
                  <a:pt x="3006032" y="152400"/>
                </a:cubicBezTo>
                <a:cubicBezTo>
                  <a:pt x="2935716" y="142355"/>
                  <a:pt x="2913174" y="137973"/>
                  <a:pt x="2834582" y="133350"/>
                </a:cubicBezTo>
                <a:cubicBezTo>
                  <a:pt x="2761614" y="129058"/>
                  <a:pt x="2688532" y="127000"/>
                  <a:pt x="2615507" y="123825"/>
                </a:cubicBezTo>
                <a:cubicBezTo>
                  <a:pt x="2599632" y="120650"/>
                  <a:pt x="2583883" y="116762"/>
                  <a:pt x="2567882" y="114300"/>
                </a:cubicBezTo>
                <a:cubicBezTo>
                  <a:pt x="2542582" y="110408"/>
                  <a:pt x="2516867" y="109354"/>
                  <a:pt x="2491682" y="104775"/>
                </a:cubicBezTo>
                <a:cubicBezTo>
                  <a:pt x="2481804" y="102979"/>
                  <a:pt x="2472847" y="97685"/>
                  <a:pt x="2463107" y="95250"/>
                </a:cubicBezTo>
                <a:cubicBezTo>
                  <a:pt x="2425966" y="85965"/>
                  <a:pt x="2386441" y="81576"/>
                  <a:pt x="2348807" y="76200"/>
                </a:cubicBezTo>
                <a:cubicBezTo>
                  <a:pt x="2288823" y="56205"/>
                  <a:pt x="2301250" y="57722"/>
                  <a:pt x="2244032" y="47625"/>
                </a:cubicBezTo>
                <a:cubicBezTo>
                  <a:pt x="2205994" y="40912"/>
                  <a:pt x="2168291" y="30843"/>
                  <a:pt x="2129732" y="28575"/>
                </a:cubicBezTo>
                <a:lnTo>
                  <a:pt x="1967807" y="19050"/>
                </a:lnTo>
                <a:cubicBezTo>
                  <a:pt x="1858329" y="5365"/>
                  <a:pt x="1831235" y="0"/>
                  <a:pt x="1691582" y="0"/>
                </a:cubicBezTo>
                <a:cubicBezTo>
                  <a:pt x="1650185" y="0"/>
                  <a:pt x="1609032" y="6350"/>
                  <a:pt x="1567757" y="9525"/>
                </a:cubicBezTo>
                <a:cubicBezTo>
                  <a:pt x="1583632" y="25400"/>
                  <a:pt x="1597661" y="43367"/>
                  <a:pt x="1615382" y="57150"/>
                </a:cubicBezTo>
                <a:cubicBezTo>
                  <a:pt x="1626590" y="65867"/>
                  <a:pt x="1642123" y="67681"/>
                  <a:pt x="1653482" y="76200"/>
                </a:cubicBezTo>
                <a:cubicBezTo>
                  <a:pt x="1725801" y="130439"/>
                  <a:pt x="1659383" y="103567"/>
                  <a:pt x="1720157" y="123825"/>
                </a:cubicBezTo>
                <a:cubicBezTo>
                  <a:pt x="1732857" y="133350"/>
                  <a:pt x="1746204" y="142069"/>
                  <a:pt x="1758257" y="152400"/>
                </a:cubicBezTo>
                <a:cubicBezTo>
                  <a:pt x="1768484" y="161166"/>
                  <a:pt x="1776406" y="172445"/>
                  <a:pt x="1786832" y="180975"/>
                </a:cubicBezTo>
                <a:cubicBezTo>
                  <a:pt x="1826342" y="213301"/>
                  <a:pt x="1860720" y="229635"/>
                  <a:pt x="1891607" y="266700"/>
                </a:cubicBezTo>
                <a:cubicBezTo>
                  <a:pt x="1898936" y="275494"/>
                  <a:pt x="1903677" y="286201"/>
                  <a:pt x="1910657" y="295275"/>
                </a:cubicBezTo>
                <a:cubicBezTo>
                  <a:pt x="1983507" y="389980"/>
                  <a:pt x="1964542" y="368210"/>
                  <a:pt x="2024957" y="428625"/>
                </a:cubicBezTo>
                <a:cubicBezTo>
                  <a:pt x="2047605" y="496569"/>
                  <a:pt x="2015491" y="414426"/>
                  <a:pt x="2063057" y="485775"/>
                </a:cubicBezTo>
                <a:cubicBezTo>
                  <a:pt x="2068626" y="494129"/>
                  <a:pt x="2068627" y="505122"/>
                  <a:pt x="2072582" y="514350"/>
                </a:cubicBezTo>
                <a:cubicBezTo>
                  <a:pt x="2078175" y="527401"/>
                  <a:pt x="2084587" y="540122"/>
                  <a:pt x="2091632" y="552450"/>
                </a:cubicBezTo>
                <a:cubicBezTo>
                  <a:pt x="2102774" y="571949"/>
                  <a:pt x="2126991" y="602770"/>
                  <a:pt x="2139257" y="619125"/>
                </a:cubicBezTo>
                <a:cubicBezTo>
                  <a:pt x="2142432" y="631825"/>
                  <a:pt x="2145942" y="644446"/>
                  <a:pt x="2148782" y="657225"/>
                </a:cubicBezTo>
                <a:cubicBezTo>
                  <a:pt x="2152294" y="673029"/>
                  <a:pt x="2154047" y="689231"/>
                  <a:pt x="2158307" y="704850"/>
                </a:cubicBezTo>
                <a:cubicBezTo>
                  <a:pt x="2163591" y="724223"/>
                  <a:pt x="2172487" y="742519"/>
                  <a:pt x="2177357" y="762000"/>
                </a:cubicBezTo>
                <a:cubicBezTo>
                  <a:pt x="2188279" y="805687"/>
                  <a:pt x="2193066" y="887178"/>
                  <a:pt x="2196407" y="923925"/>
                </a:cubicBezTo>
                <a:cubicBezTo>
                  <a:pt x="2206378" y="1163241"/>
                  <a:pt x="2214843" y="1240700"/>
                  <a:pt x="2196407" y="1504950"/>
                </a:cubicBezTo>
                <a:cubicBezTo>
                  <a:pt x="2195009" y="1524982"/>
                  <a:pt x="2183127" y="1542866"/>
                  <a:pt x="2177357" y="1562100"/>
                </a:cubicBezTo>
                <a:cubicBezTo>
                  <a:pt x="2173595" y="1574639"/>
                  <a:pt x="2171007" y="1587500"/>
                  <a:pt x="2167832" y="1600200"/>
                </a:cubicBezTo>
                <a:cubicBezTo>
                  <a:pt x="2164657" y="1635125"/>
                  <a:pt x="2162942" y="1670214"/>
                  <a:pt x="2158307" y="1704975"/>
                </a:cubicBezTo>
                <a:cubicBezTo>
                  <a:pt x="2156577" y="1717951"/>
                  <a:pt x="2149452" y="1730001"/>
                  <a:pt x="2148782" y="1743075"/>
                </a:cubicBezTo>
                <a:cubicBezTo>
                  <a:pt x="2143088" y="1854099"/>
                  <a:pt x="2144674" y="1965412"/>
                  <a:pt x="2139257" y="2076450"/>
                </a:cubicBezTo>
                <a:cubicBezTo>
                  <a:pt x="2138316" y="2095740"/>
                  <a:pt x="2132463" y="2114481"/>
                  <a:pt x="2129732" y="2133600"/>
                </a:cubicBezTo>
                <a:cubicBezTo>
                  <a:pt x="2126112" y="2158940"/>
                  <a:pt x="2123198" y="2184378"/>
                  <a:pt x="2120207" y="2209800"/>
                </a:cubicBezTo>
                <a:cubicBezTo>
                  <a:pt x="2116848" y="2238354"/>
                  <a:pt x="2114748" y="2267063"/>
                  <a:pt x="2110682" y="2295525"/>
                </a:cubicBezTo>
                <a:cubicBezTo>
                  <a:pt x="2108392" y="2311552"/>
                  <a:pt x="2107856" y="2328412"/>
                  <a:pt x="2101157" y="2343150"/>
                </a:cubicBezTo>
                <a:cubicBezTo>
                  <a:pt x="2091683" y="2363993"/>
                  <a:pt x="2075757" y="2381250"/>
                  <a:pt x="2063057" y="2400300"/>
                </a:cubicBezTo>
                <a:cubicBezTo>
                  <a:pt x="2043233" y="2479594"/>
                  <a:pt x="2067371" y="2401196"/>
                  <a:pt x="2034482" y="2466975"/>
                </a:cubicBezTo>
                <a:cubicBezTo>
                  <a:pt x="2029992" y="2475955"/>
                  <a:pt x="2031229" y="2487710"/>
                  <a:pt x="2024957" y="2495550"/>
                </a:cubicBezTo>
                <a:cubicBezTo>
                  <a:pt x="2017806" y="2504489"/>
                  <a:pt x="2005540" y="2507731"/>
                  <a:pt x="1996382" y="2514600"/>
                </a:cubicBezTo>
                <a:cubicBezTo>
                  <a:pt x="1990861" y="2518741"/>
                  <a:pt x="1936930" y="2564572"/>
                  <a:pt x="1920182" y="2571750"/>
                </a:cubicBezTo>
                <a:cubicBezTo>
                  <a:pt x="1908150" y="2576907"/>
                  <a:pt x="1894339" y="2576678"/>
                  <a:pt x="1882082" y="2581275"/>
                </a:cubicBezTo>
                <a:cubicBezTo>
                  <a:pt x="1868787" y="2586261"/>
                  <a:pt x="1857235" y="2595228"/>
                  <a:pt x="1843982" y="2600325"/>
                </a:cubicBezTo>
                <a:cubicBezTo>
                  <a:pt x="1815869" y="2611138"/>
                  <a:pt x="1758257" y="2628900"/>
                  <a:pt x="1758257" y="2628900"/>
                </a:cubicBezTo>
                <a:cubicBezTo>
                  <a:pt x="1601627" y="2746372"/>
                  <a:pt x="1914391" y="2518074"/>
                  <a:pt x="1634432" y="2686050"/>
                </a:cubicBezTo>
                <a:cubicBezTo>
                  <a:pt x="1618557" y="2695575"/>
                  <a:pt x="1604987" y="2711129"/>
                  <a:pt x="1586807" y="2714625"/>
                </a:cubicBezTo>
                <a:cubicBezTo>
                  <a:pt x="1521035" y="2727273"/>
                  <a:pt x="1453722" y="2731444"/>
                  <a:pt x="1386782" y="2733675"/>
                </a:cubicBezTo>
                <a:cubicBezTo>
                  <a:pt x="1167806" y="2740974"/>
                  <a:pt x="948632" y="2740025"/>
                  <a:pt x="729557" y="2743200"/>
                </a:cubicBezTo>
                <a:cubicBezTo>
                  <a:pt x="637651" y="2766177"/>
                  <a:pt x="679030" y="2757115"/>
                  <a:pt x="605732" y="2771775"/>
                </a:cubicBezTo>
                <a:cubicBezTo>
                  <a:pt x="489070" y="2830106"/>
                  <a:pt x="598626" y="2780494"/>
                  <a:pt x="510482" y="2809875"/>
                </a:cubicBezTo>
                <a:cubicBezTo>
                  <a:pt x="494262" y="2815282"/>
                  <a:pt x="479234" y="2824012"/>
                  <a:pt x="462857" y="2828925"/>
                </a:cubicBezTo>
                <a:cubicBezTo>
                  <a:pt x="410599" y="2844602"/>
                  <a:pt x="411914" y="2830584"/>
                  <a:pt x="358082" y="2857500"/>
                </a:cubicBezTo>
                <a:cubicBezTo>
                  <a:pt x="337604" y="2867739"/>
                  <a:pt x="322190" y="2887097"/>
                  <a:pt x="300932" y="2895600"/>
                </a:cubicBezTo>
                <a:cubicBezTo>
                  <a:pt x="285057" y="2901950"/>
                  <a:pt x="268253" y="2906347"/>
                  <a:pt x="253307" y="2914650"/>
                </a:cubicBezTo>
                <a:cubicBezTo>
                  <a:pt x="239430" y="2922360"/>
                  <a:pt x="229406" y="2936125"/>
                  <a:pt x="215207" y="2943225"/>
                </a:cubicBezTo>
                <a:cubicBezTo>
                  <a:pt x="203498" y="2949079"/>
                  <a:pt x="189410" y="2948276"/>
                  <a:pt x="177107" y="2952750"/>
                </a:cubicBezTo>
                <a:cubicBezTo>
                  <a:pt x="174302" y="2953770"/>
                  <a:pt x="86890" y="2989977"/>
                  <a:pt x="72332" y="3000375"/>
                </a:cubicBezTo>
                <a:cubicBezTo>
                  <a:pt x="50901" y="3015683"/>
                  <a:pt x="30191" y="3047038"/>
                  <a:pt x="15182" y="3067050"/>
                </a:cubicBezTo>
                <a:cubicBezTo>
                  <a:pt x="-5957" y="3172743"/>
                  <a:pt x="-4145" y="3143838"/>
                  <a:pt x="15182" y="3324225"/>
                </a:cubicBezTo>
                <a:cubicBezTo>
                  <a:pt x="17321" y="3344191"/>
                  <a:pt x="28948" y="3362002"/>
                  <a:pt x="34232" y="3381375"/>
                </a:cubicBezTo>
                <a:cubicBezTo>
                  <a:pt x="38492" y="3396994"/>
                  <a:pt x="34347" y="3415826"/>
                  <a:pt x="43757" y="3429000"/>
                </a:cubicBezTo>
                <a:lnTo>
                  <a:pt x="119957" y="3486150"/>
                </a:lnTo>
                <a:close/>
              </a:path>
            </a:pathLst>
          </a:custGeom>
          <a:solidFill>
            <a:srgbClr val="C4DC4C">
              <a:alpha val="4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FC60FE61-A1B1-D4D9-294D-3B8082971964}"/>
              </a:ext>
            </a:extLst>
          </p:cNvPr>
          <p:cNvSpPr txBox="1"/>
          <p:nvPr/>
        </p:nvSpPr>
        <p:spPr>
          <a:xfrm>
            <a:off x="9582150" y="6629400"/>
            <a:ext cx="18549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TESLA + eigene Grafik</a:t>
            </a:r>
          </a:p>
        </p:txBody>
      </p:sp>
    </p:spTree>
    <p:extLst>
      <p:ext uri="{BB962C8B-B14F-4D97-AF65-F5344CB8AC3E}">
        <p14:creationId xmlns="" xmlns:p14="http://schemas.microsoft.com/office/powerpoint/2010/main" val="1181028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smtClean="0"/>
              <a:pPr rtl="0"/>
              <a:t>12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9EBB4-F78A-4981-8BD4-8D77FB894F93}" type="datetime1">
              <a:rPr lang="de-DE" smtClean="0"/>
              <a:pPr rtl="0"/>
              <a:t>03.12.2022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sz="1100" dirty="0"/>
              <a:t>Warum der B-Plan 60 keine gute Idee für Grünheide ist – Thomas Wötzel | Fraktion </a:t>
            </a:r>
            <a:r>
              <a:rPr lang="de-DE" sz="1100" dirty="0" err="1"/>
              <a:t>bürgerbündnis</a:t>
            </a:r>
            <a:endParaRPr lang="de-DE" sz="1100" dirty="0"/>
          </a:p>
        </p:txBody>
      </p:sp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283CC4E0-90C0-03AA-ACB0-6553258F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09334"/>
          </a:xfrm>
        </p:spPr>
        <p:txBody>
          <a:bodyPr>
            <a:normAutofit fontScale="90000"/>
          </a:bodyPr>
          <a:lstStyle/>
          <a:p>
            <a:r>
              <a:rPr lang="de-DE" dirty="0"/>
              <a:t>Droht eine Überlastung der Infrastruktur in Grünheide?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9151CE9-AB87-54A5-693B-97C7A13134F1}"/>
              </a:ext>
            </a:extLst>
          </p:cNvPr>
          <p:cNvSpPr txBox="1"/>
          <p:nvPr/>
        </p:nvSpPr>
        <p:spPr>
          <a:xfrm>
            <a:off x="7318701" y="5367847"/>
            <a:ext cx="233108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VW Wolfsburg</a:t>
            </a:r>
            <a:br>
              <a:rPr lang="de-DE" sz="2400" b="1" dirty="0"/>
            </a:br>
            <a:r>
              <a:rPr lang="de-DE" dirty="0"/>
              <a:t>ca. 0,8 Mio. Fahrzeuge</a:t>
            </a:r>
            <a:br>
              <a:rPr lang="de-DE" dirty="0"/>
            </a:br>
            <a:r>
              <a:rPr lang="de-DE" dirty="0"/>
              <a:t>65.000 Beschäftigte</a:t>
            </a:r>
          </a:p>
          <a:p>
            <a:r>
              <a:rPr lang="de-DE" dirty="0"/>
              <a:t>124.000 Einwohner</a:t>
            </a:r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4A411FD8-724B-CB1C-BC80-6A77118334D0}"/>
              </a:ext>
            </a:extLst>
          </p:cNvPr>
          <p:cNvSpPr txBox="1"/>
          <p:nvPr/>
        </p:nvSpPr>
        <p:spPr>
          <a:xfrm>
            <a:off x="1349066" y="5367847"/>
            <a:ext cx="252101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TESLA Grünheide</a:t>
            </a:r>
          </a:p>
          <a:p>
            <a:r>
              <a:rPr lang="de-DE" dirty="0"/>
              <a:t>ca. </a:t>
            </a:r>
            <a:r>
              <a:rPr lang="de-DE" dirty="0" smtClean="0">
                <a:solidFill>
                  <a:srgbClr val="FF0000"/>
                </a:solidFill>
              </a:rPr>
              <a:t>1,5</a:t>
            </a:r>
            <a:r>
              <a:rPr lang="de-DE" dirty="0" smtClean="0"/>
              <a:t> </a:t>
            </a:r>
            <a:r>
              <a:rPr lang="de-DE" dirty="0"/>
              <a:t>Mio. Fahrzeuge</a:t>
            </a:r>
            <a:br>
              <a:rPr lang="de-DE" dirty="0"/>
            </a:br>
            <a:r>
              <a:rPr lang="de-DE" dirty="0"/>
              <a:t>40.000 Beschäftigte</a:t>
            </a:r>
          </a:p>
          <a:p>
            <a:r>
              <a:rPr lang="de-DE" dirty="0"/>
              <a:t>8500 Einwohner</a:t>
            </a: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D57A3E8C-4F42-8B86-8BA8-A9BB752CC63E}"/>
              </a:ext>
            </a:extLst>
          </p:cNvPr>
          <p:cNvSpPr txBox="1"/>
          <p:nvPr/>
        </p:nvSpPr>
        <p:spPr>
          <a:xfrm>
            <a:off x="9582150" y="6629400"/>
            <a:ext cx="2210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Google Maps + eigene Grafik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0720" y="1513840"/>
            <a:ext cx="11117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Ja</a:t>
            </a:r>
            <a:r>
              <a:rPr lang="de-DE" sz="2400" dirty="0" smtClean="0">
                <a:solidFill>
                  <a:srgbClr val="FF0000"/>
                </a:solidFill>
              </a:rPr>
              <a:t> – die wassertechnische und abwassertechnische Erschließung ist bereits überlastet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1040" y="2235200"/>
            <a:ext cx="11363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Zusätzlich zum B-Plan 60 ist das </a:t>
            </a:r>
            <a:r>
              <a:rPr lang="de-DE" sz="2400" dirty="0" err="1" smtClean="0">
                <a:solidFill>
                  <a:srgbClr val="FF0000"/>
                </a:solidFill>
              </a:rPr>
              <a:t>immissonschutzrechtliche</a:t>
            </a:r>
            <a:r>
              <a:rPr lang="de-DE" sz="2400" dirty="0" smtClean="0">
                <a:solidFill>
                  <a:srgbClr val="FF0000"/>
                </a:solidFill>
              </a:rPr>
              <a:t> Genehmigungsverfahren für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die 2 Fabrik für 2023 angekündigt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1040" y="3169920"/>
            <a:ext cx="1170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Unsere Zustimmung zum B-Plan 13, 1. Änderung ist verbunden mit dem Vorbehalt der Gewährleistung der Erschließung des Grundstücks für die erste Ausbaustufe mit 500TPKW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2320" y="4069080"/>
            <a:ext cx="1120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Der WSE hat mit Zustimmung des Bürgermeisters das Trinkwasser für die Bevölkerung rationiert und keine Zustimmung für neue B-Pläne in Aussicht gestellt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164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smtClean="0"/>
              <a:pPr rtl="0"/>
              <a:t>13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9EBB4-F78A-4981-8BD4-8D77FB894F93}" type="datetime1">
              <a:rPr lang="de-DE" smtClean="0"/>
              <a:pPr rtl="0"/>
              <a:t>03.12.2022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sz="1100" dirty="0"/>
              <a:t>Warum der B-Plan 60 keine gute Idee für Grünheide ist – Thomas Wötzel | Fraktion </a:t>
            </a:r>
            <a:r>
              <a:rPr lang="de-DE" sz="1100" dirty="0" err="1"/>
              <a:t>bürgerbündnis</a:t>
            </a:r>
            <a:endParaRPr lang="de-DE" sz="1100" dirty="0"/>
          </a:p>
        </p:txBody>
      </p:sp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283CC4E0-90C0-03AA-ACB0-6553258F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47191"/>
          </a:xfrm>
        </p:spPr>
        <p:txBody>
          <a:bodyPr/>
          <a:lstStyle/>
          <a:p>
            <a:r>
              <a:rPr lang="de-DE" dirty="0"/>
              <a:t>Gibt es schon Anzeichen von Kontrollverlust?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185B54B-0F4C-7FC9-CCEE-5C9860ACBC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8316"/>
          <a:stretch/>
        </p:blipFill>
        <p:spPr>
          <a:xfrm>
            <a:off x="1410026" y="1118113"/>
            <a:ext cx="3559979" cy="54176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6F0E2E8-E05A-874F-B316-EEEB0D8356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0415" y="1057528"/>
            <a:ext cx="2909788" cy="29166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691E96CC-1F68-9E60-9F8D-BA3F0FA233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4958" y="1057528"/>
            <a:ext cx="2846917" cy="307275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1E823351-F2D9-E04E-ED30-85C22B774DF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0415" y="4258298"/>
            <a:ext cx="2324101" cy="216004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F8BB0207-6AE3-A7EB-9234-2C537C7EA9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7535"/>
          <a:stretch/>
        </p:blipFill>
        <p:spPr>
          <a:xfrm>
            <a:off x="8344958" y="4258298"/>
            <a:ext cx="2324101" cy="227749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99DC6ECD-C354-A085-D4FC-DE8ED6FD10F0}"/>
              </a:ext>
            </a:extLst>
          </p:cNvPr>
          <p:cNvSpPr txBox="1"/>
          <p:nvPr/>
        </p:nvSpPr>
        <p:spPr>
          <a:xfrm>
            <a:off x="9582150" y="6629400"/>
            <a:ext cx="16129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Stern.de, MOZ.de</a:t>
            </a:r>
          </a:p>
        </p:txBody>
      </p:sp>
    </p:spTree>
    <p:extLst>
      <p:ext uri="{BB962C8B-B14F-4D97-AF65-F5344CB8AC3E}">
        <p14:creationId xmlns="" xmlns:p14="http://schemas.microsoft.com/office/powerpoint/2010/main" val="2437461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3 Gründe warum es besser ist, </a:t>
            </a:r>
            <a:br>
              <a:rPr lang="de-DE" dirty="0"/>
            </a:br>
            <a:r>
              <a:rPr lang="de-DE" dirty="0"/>
              <a:t>TESLA auf die Fläche des B-Plan 13 zu begrenzen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0" y="1657351"/>
            <a:ext cx="9677400" cy="4519612"/>
          </a:xfrm>
        </p:spPr>
        <p:txBody>
          <a:bodyPr rtlCol="0">
            <a:normAutofit lnSpcReduction="10000"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de-DE" dirty="0"/>
              <a:t>TESLA ist gezwungen, sich auf der ausgewiesenen Fläche zu begrenzen und somit die Produktionsmenge an diesem Standort auf ein gesundes Maß anzupassen. Für Erweiterungen </a:t>
            </a:r>
            <a:r>
              <a:rPr lang="de-DE" dirty="0" smtClean="0">
                <a:solidFill>
                  <a:srgbClr val="FF0000"/>
                </a:solidFill>
              </a:rPr>
              <a:t>z.B. Logistik </a:t>
            </a:r>
            <a:r>
              <a:rPr lang="de-DE" dirty="0" smtClean="0"/>
              <a:t>können </a:t>
            </a:r>
            <a:r>
              <a:rPr lang="de-DE" dirty="0"/>
              <a:t>Flächen in anderen Städten und Gemeinden z.B. Frankfurt (Oder), Eisenhüttenstadt, Fürstenwalde etc. entwickelt werden</a:t>
            </a:r>
          </a:p>
          <a:p>
            <a:pPr marL="457200" indent="-457200" rtl="0">
              <a:buFont typeface="+mj-lt"/>
              <a:buAutoNum type="arabicPeriod"/>
            </a:pPr>
            <a:r>
              <a:rPr lang="de-DE" dirty="0" smtClean="0"/>
              <a:t>Entwicklung </a:t>
            </a:r>
            <a:r>
              <a:rPr lang="de-DE" dirty="0" smtClean="0">
                <a:solidFill>
                  <a:srgbClr val="FF0000"/>
                </a:solidFill>
              </a:rPr>
              <a:t>der Fabrik im beschlossenen Maß und nur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im Einklang mit Entwicklung </a:t>
            </a:r>
            <a:r>
              <a:rPr lang="de-DE" dirty="0" smtClean="0"/>
              <a:t>der Infrastruktur </a:t>
            </a:r>
            <a:r>
              <a:rPr lang="de-DE" dirty="0" smtClean="0">
                <a:solidFill>
                  <a:srgbClr val="FF0000"/>
                </a:solidFill>
              </a:rPr>
              <a:t>für Verkehr sowie Trink- und Abwasser</a:t>
            </a:r>
            <a:endParaRPr lang="de-DE" dirty="0"/>
          </a:p>
          <a:p>
            <a:pPr marL="457200" indent="-457200" rtl="0">
              <a:buFont typeface="+mj-lt"/>
              <a:buAutoNum type="arabicPeriod"/>
            </a:pPr>
            <a:r>
              <a:rPr lang="de-DE" dirty="0" smtClean="0">
                <a:solidFill>
                  <a:srgbClr val="FF0000"/>
                </a:solidFill>
              </a:rPr>
              <a:t>Was </a:t>
            </a:r>
            <a:r>
              <a:rPr lang="de-DE" dirty="0" err="1" smtClean="0">
                <a:solidFill>
                  <a:srgbClr val="FF0000"/>
                </a:solidFill>
              </a:rPr>
              <a:t>Grünheide</a:t>
            </a:r>
            <a:r>
              <a:rPr lang="de-DE" dirty="0" smtClean="0">
                <a:solidFill>
                  <a:srgbClr val="FF0000"/>
                </a:solidFill>
              </a:rPr>
              <a:t> mit allen Ortsteilen dringend braucht – ein Ortsentwicklungskonzept – die vorhandenen Beschlüsse dazu müssen vom Bürgermeister nur umgesetzt werden</a:t>
            </a:r>
            <a:endParaRPr lang="de-DE" dirty="0">
              <a:solidFill>
                <a:srgbClr val="FF0000"/>
              </a:solidFill>
            </a:endParaRPr>
          </a:p>
          <a:p>
            <a:pPr marL="685800" lvl="1" indent="-457200">
              <a:buNone/>
            </a:pPr>
            <a:r>
              <a:rPr lang="de-DE" dirty="0" smtClean="0"/>
              <a:t>	- Mischgebiete </a:t>
            </a:r>
            <a:r>
              <a:rPr lang="de-DE" dirty="0"/>
              <a:t>zur Ansiedlung weiterer Gewerbebetriebe (ECE Group anbieten?)</a:t>
            </a:r>
          </a:p>
          <a:p>
            <a:pPr marL="685800" lvl="1" indent="-457200">
              <a:buNone/>
            </a:pPr>
            <a:r>
              <a:rPr lang="de-DE" dirty="0" smtClean="0"/>
              <a:t>	- Bildungsstandort </a:t>
            </a:r>
            <a:r>
              <a:rPr lang="de-DE" dirty="0"/>
              <a:t>für Berufsschule und Universitätsstandort</a:t>
            </a:r>
          </a:p>
          <a:p>
            <a:pPr marL="685800" lvl="1" indent="-457200">
              <a:buNone/>
            </a:pPr>
            <a:r>
              <a:rPr lang="de-DE" dirty="0" smtClean="0"/>
              <a:t>	- als </a:t>
            </a:r>
            <a:r>
              <a:rPr lang="de-DE" dirty="0"/>
              <a:t>modernes Wohngebiet mit Einkaufszentrum, Hotel, </a:t>
            </a:r>
            <a:r>
              <a:rPr lang="de-DE" dirty="0" smtClean="0"/>
              <a:t>Kino</a:t>
            </a:r>
          </a:p>
          <a:p>
            <a:pPr marL="685800" lvl="1" indent="-457200" algn="ctr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Was wollen die Einwohner? Wer </a:t>
            </a:r>
            <a:r>
              <a:rPr lang="de-DE" sz="2800" smtClean="0">
                <a:solidFill>
                  <a:srgbClr val="FF0000"/>
                </a:solidFill>
              </a:rPr>
              <a:t>hat sie gefragt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smtClean="0"/>
              <a:pPr rtl="0"/>
              <a:t>14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59A3B-70EA-4F5B-9A4C-1FCD0D70C0FE}" type="datetime1">
              <a:rPr lang="de-DE" smtClean="0"/>
              <a:pPr rtl="0"/>
              <a:t>03.12.2022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Ja </a:t>
            </a:r>
            <a:r>
              <a:rPr lang="de-DE" dirty="0" smtClean="0"/>
              <a:t>zu E- Autos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Nein zum B-Plan </a:t>
            </a:r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/>
              <a:t>Damit </a:t>
            </a:r>
            <a:r>
              <a:rPr lang="de-DE" dirty="0" err="1" smtClean="0"/>
              <a:t>Grünheide</a:t>
            </a:r>
            <a:r>
              <a:rPr lang="de-DE" dirty="0" smtClean="0"/>
              <a:t> (Mark) </a:t>
            </a:r>
            <a:r>
              <a:rPr lang="de-DE" dirty="0"/>
              <a:t>lebenswert bleibt</a:t>
            </a:r>
          </a:p>
        </p:txBody>
      </p:sp>
    </p:spTree>
    <p:extLst>
      <p:ext uri="{BB962C8B-B14F-4D97-AF65-F5344CB8AC3E}">
        <p14:creationId xmlns=""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 smtClean="0"/>
              <a:t>Ja zum Kampf gegen Klimawandel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Nein zum B-Plan </a:t>
            </a:r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/>
              <a:t>Damit </a:t>
            </a:r>
            <a:r>
              <a:rPr lang="de-DE" dirty="0" err="1" smtClean="0"/>
              <a:t>Grünheide</a:t>
            </a:r>
            <a:r>
              <a:rPr lang="de-DE" dirty="0" smtClean="0"/>
              <a:t> (Mark) </a:t>
            </a:r>
            <a:r>
              <a:rPr lang="de-DE" dirty="0"/>
              <a:t>lebenswert bleibt</a:t>
            </a:r>
          </a:p>
        </p:txBody>
      </p:sp>
    </p:spTree>
    <p:extLst>
      <p:ext uri="{BB962C8B-B14F-4D97-AF65-F5344CB8AC3E}">
        <p14:creationId xmlns=""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 smtClean="0"/>
              <a:t>Ja für unsere Umwelt und Gesundheit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Nein zum B-Plan </a:t>
            </a:r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/>
              <a:t>Damit </a:t>
            </a:r>
            <a:r>
              <a:rPr lang="de-DE" dirty="0" err="1" smtClean="0"/>
              <a:t>Grünheide</a:t>
            </a:r>
            <a:r>
              <a:rPr lang="de-DE" dirty="0" smtClean="0"/>
              <a:t> (Mark) </a:t>
            </a:r>
            <a:r>
              <a:rPr lang="de-DE" dirty="0"/>
              <a:t>lebenswert bleibt</a:t>
            </a:r>
          </a:p>
        </p:txBody>
      </p:sp>
    </p:spTree>
    <p:extLst>
      <p:ext uri="{BB962C8B-B14F-4D97-AF65-F5344CB8AC3E}">
        <p14:creationId xmlns=""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Warum der B-Plan 13 ausreichend ist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0027" y="1566001"/>
            <a:ext cx="5473373" cy="4620682"/>
          </a:xfrm>
        </p:spPr>
        <p:txBody>
          <a:bodyPr rtlCol="0">
            <a:normAutofit/>
          </a:bodyPr>
          <a:lstStyle/>
          <a:p>
            <a:pPr rtl="0"/>
            <a:r>
              <a:rPr lang="de-DE" sz="1800" dirty="0"/>
              <a:t>B-Plan 13, war ursprünglich für eine Autofabrik von BMW mit 10.000 Mitarbeitern und 4.200 Autos wöchentlich geplant. </a:t>
            </a:r>
          </a:p>
          <a:p>
            <a:pPr rtl="0"/>
            <a:r>
              <a:rPr lang="de-DE" sz="1800" dirty="0"/>
              <a:t>TESLA wird auf der selben Fläche 9.000 Autos von bis zu 20.000 Mitarbeitern jede Woche bauen. </a:t>
            </a:r>
          </a:p>
          <a:p>
            <a:pPr rtl="0"/>
            <a:r>
              <a:rPr lang="de-DE" sz="1800" dirty="0"/>
              <a:t>Im ersten Bauabschnitt werden bereits 2.000 Autos von 7.500 Mitarbeiter gebaut. </a:t>
            </a:r>
          </a:p>
          <a:p>
            <a:pPr rtl="0"/>
            <a:r>
              <a:rPr lang="de-DE" sz="1800" dirty="0"/>
              <a:t>In Q1/23 sollen 5.000 Autos je Woche produziert werden, sodass bereits über 50% der geplanten Kapazität erreicht wird.</a:t>
            </a:r>
          </a:p>
          <a:p>
            <a:pPr rtl="0"/>
            <a:r>
              <a:rPr lang="de-DE" sz="1800" dirty="0"/>
              <a:t>Auf kürzlich gerodeten Fläche sollen weitere Fabrikhallen entstehen, die Gesamtkapazität soll mittelfristig sogar auf 18.000 Autos jede Woche erweitert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smtClean="0"/>
              <a:pPr rtl="0"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472DEE-CC48-4021-A30E-F8AB52E91F70}" type="datetime1">
              <a:rPr lang="de-DE" smtClean="0"/>
              <a:pPr rtl="0"/>
              <a:t>03.12.2022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sz="1100" dirty="0"/>
              <a:t>Warum der B-Plan 60 keine gute Idee für Grünheide ist – Thomas Wötzel | Fraktion </a:t>
            </a:r>
            <a:r>
              <a:rPr lang="de-DE" sz="1100" dirty="0" err="1"/>
              <a:t>bürgerbündnis</a:t>
            </a:r>
            <a:endParaRPr lang="de-DE" sz="1100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="" xmlns:a16="http://schemas.microsoft.com/office/drawing/2014/main" id="{9405D87E-23BA-79C4-B52B-B95FC8908BF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13438823"/>
              </p:ext>
            </p:extLst>
          </p:nvPr>
        </p:nvGraphicFramePr>
        <p:xfrm>
          <a:off x="7222067" y="1459653"/>
          <a:ext cx="4557183" cy="462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9798E524-DD45-6381-EDBB-91E0D9A50756}"/>
              </a:ext>
            </a:extLst>
          </p:cNvPr>
          <p:cNvSpPr txBox="1"/>
          <p:nvPr/>
        </p:nvSpPr>
        <p:spPr>
          <a:xfrm>
            <a:off x="9582150" y="6629400"/>
            <a:ext cx="2316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eigene Analyse + eigene Grafik</a:t>
            </a:r>
          </a:p>
        </p:txBody>
      </p:sp>
    </p:spTree>
    <p:extLst>
      <p:ext uri="{BB962C8B-B14F-4D97-AF65-F5344CB8AC3E}">
        <p14:creationId xmlns=""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Ist die Planung von TESLA realistisch?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0" y="1912089"/>
            <a:ext cx="4837791" cy="4264873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2021 wurden in Deutschland etwas mehr als 3 Mio. Autos produziert</a:t>
            </a:r>
          </a:p>
          <a:p>
            <a:pPr rtl="0"/>
            <a:r>
              <a:rPr lang="de-DE" sz="2000" dirty="0"/>
              <a:t>Die Autoproduktion in Deutschland ist seit 2017 in einer Rezession mit einem Rückgang von fast 50%</a:t>
            </a:r>
          </a:p>
          <a:p>
            <a:pPr rtl="0"/>
            <a:r>
              <a:rPr lang="de-DE" sz="2000" dirty="0"/>
              <a:t>Im ersten Halbjahr 2022 sind die Auftragseingänge um 14% gefallen. </a:t>
            </a:r>
            <a:br>
              <a:rPr lang="de-DE" sz="2000" dirty="0"/>
            </a:br>
            <a:r>
              <a:rPr lang="de-DE" sz="2000" dirty="0"/>
              <a:t>Hohe Inflation sorgt für weitere Kaufzurückhaltung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62321C5-6BA0-4D71-A950-23880B2E9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80" t="12581" r="9619" b="13064"/>
          <a:stretch/>
        </p:blipFill>
        <p:spPr bwMode="auto">
          <a:xfrm>
            <a:off x="6454191" y="2326955"/>
            <a:ext cx="5322884" cy="28038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3831839D-EB1C-BC71-8DB9-4C79E5954411}"/>
              </a:ext>
            </a:extLst>
          </p:cNvPr>
          <p:cNvSpPr txBox="1"/>
          <p:nvPr/>
        </p:nvSpPr>
        <p:spPr>
          <a:xfrm>
            <a:off x="6385982" y="5130798"/>
            <a:ext cx="460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Automobilproduktion in der Krise: </a:t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So wenige Autos wurden zuletzt vor 45 Jahren hergestellt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67D592B9-941B-C071-4C32-ECAE63EFE4A8}"/>
              </a:ext>
            </a:extLst>
          </p:cNvPr>
          <p:cNvSpPr txBox="1"/>
          <p:nvPr/>
        </p:nvSpPr>
        <p:spPr>
          <a:xfrm>
            <a:off x="9582150" y="6629400"/>
            <a:ext cx="1372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VDA-Statistik</a:t>
            </a:r>
          </a:p>
        </p:txBody>
      </p:sp>
    </p:spTree>
    <p:extLst>
      <p:ext uri="{BB962C8B-B14F-4D97-AF65-F5344CB8AC3E}">
        <p14:creationId xmlns="" xmlns:p14="http://schemas.microsoft.com/office/powerpoint/2010/main" val="1956516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Ist die Planung von TESLA realistisch?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0" y="1912089"/>
            <a:ext cx="4837791" cy="4264873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2021 wurden in Deutschland etwas mehr als 3 Mio. Autos produziert</a:t>
            </a:r>
          </a:p>
          <a:p>
            <a:pPr rtl="0"/>
            <a:r>
              <a:rPr lang="de-DE" sz="2000" dirty="0"/>
              <a:t>Die Autoproduktion in Deutschland ist seit 2017 in einer Rezession mit einem Rückgang von fast 50%</a:t>
            </a:r>
          </a:p>
          <a:p>
            <a:pPr rtl="0"/>
            <a:r>
              <a:rPr lang="de-DE" sz="2000" dirty="0"/>
              <a:t>Im ersten Halbjahr 2022 sind die Auftragseingänge um 14% gefallen. </a:t>
            </a:r>
            <a:br>
              <a:rPr lang="de-DE" sz="2000" dirty="0"/>
            </a:br>
            <a:r>
              <a:rPr lang="de-DE" sz="2000" dirty="0"/>
              <a:t>Hohe Inflation sorgt für weitere Kaufzurückhaltung</a:t>
            </a:r>
          </a:p>
          <a:p>
            <a:pPr rtl="0"/>
            <a:r>
              <a:rPr lang="de-DE" sz="2000" dirty="0">
                <a:solidFill>
                  <a:srgbClr val="FF0000"/>
                </a:solidFill>
              </a:rPr>
              <a:t>Die Autoindustrie rechnet in 2022 mit dem schlechtesten Verkaufszahlen seit drei Jahrzehnten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3831839D-EB1C-BC71-8DB9-4C79E5954411}"/>
              </a:ext>
            </a:extLst>
          </p:cNvPr>
          <p:cNvSpPr txBox="1"/>
          <p:nvPr/>
        </p:nvSpPr>
        <p:spPr>
          <a:xfrm>
            <a:off x="7357532" y="5130798"/>
            <a:ext cx="390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Entwicklung der Autoproduktion in Deutschland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B6B43441-C2AE-4FD3-4431-502E2A8A01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7532" y="1522497"/>
            <a:ext cx="4626243" cy="5044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7FAF5926-BBE7-0C06-CDE5-38B0730280DE}"/>
              </a:ext>
            </a:extLst>
          </p:cNvPr>
          <p:cNvSpPr txBox="1"/>
          <p:nvPr/>
        </p:nvSpPr>
        <p:spPr>
          <a:xfrm>
            <a:off x="9582150" y="6629400"/>
            <a:ext cx="790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</a:t>
            </a:r>
            <a:r>
              <a:rPr lang="de-DE" sz="1050" dirty="0" err="1"/>
              <a:t>ntv</a:t>
            </a:r>
            <a:endParaRPr lang="de-DE" sz="1050" dirty="0"/>
          </a:p>
        </p:txBody>
      </p:sp>
    </p:spTree>
    <p:extLst>
      <p:ext uri="{BB962C8B-B14F-4D97-AF65-F5344CB8AC3E}">
        <p14:creationId xmlns="" xmlns:p14="http://schemas.microsoft.com/office/powerpoint/2010/main" val="1246618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1" y="1807314"/>
            <a:ext cx="5561176" cy="4669824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In Deutschland gibt es 44 Produktionsstandorte für Kraftfahrzeuge</a:t>
            </a:r>
          </a:p>
          <a:p>
            <a:pPr rtl="0"/>
            <a:r>
              <a:rPr lang="de-DE" sz="2000" dirty="0"/>
              <a:t>Zulassungszahlen in Deutschland 10/22:</a:t>
            </a:r>
            <a:br>
              <a:rPr lang="de-DE" sz="2000" dirty="0"/>
            </a:br>
            <a:r>
              <a:rPr lang="de-DE" sz="2000" dirty="0"/>
              <a:t>VW-Konzern (39,5%), Mercedes (10,2%), BMW (8,8%), Ford (5,7%), Opel (4,7%), </a:t>
            </a:r>
            <a:r>
              <a:rPr lang="de-DE" sz="2000" dirty="0">
                <a:solidFill>
                  <a:srgbClr val="FF0000"/>
                </a:solidFill>
              </a:rPr>
              <a:t>TESLA (1,5%)</a:t>
            </a:r>
          </a:p>
          <a:p>
            <a:pPr rtl="0"/>
            <a:r>
              <a:rPr lang="de-DE" sz="2000" dirty="0">
                <a:solidFill>
                  <a:srgbClr val="FF0000"/>
                </a:solidFill>
              </a:rPr>
              <a:t>TESLA plant mit 1 Mio. Fahrzeugen in Grünheide ca. 30% der Gesamtproduktion von 43 anderen Standorten zu erreichen!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FEB1E78-F9D7-E8FE-7E9D-B0C2213E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78" y="1640490"/>
            <a:ext cx="3518998" cy="4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 9">
            <a:extLst>
              <a:ext uri="{FF2B5EF4-FFF2-40B4-BE49-F238E27FC236}">
                <a16:creationId xmlns="" xmlns:a16="http://schemas.microsoft.com/office/drawing/2014/main" id="{3E377073-307C-240E-A924-37D2D323A0A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3071563"/>
              </p:ext>
            </p:extLst>
          </p:nvPr>
        </p:nvGraphicFramePr>
        <p:xfrm>
          <a:off x="1688085" y="4365016"/>
          <a:ext cx="5433476" cy="211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el 1">
            <a:extLst>
              <a:ext uri="{FF2B5EF4-FFF2-40B4-BE49-F238E27FC236}">
                <a16:creationId xmlns="" xmlns:a16="http://schemas.microsoft.com/office/drawing/2014/main" id="{EE4F3C6E-654B-1D1E-A7AD-8B331E12EC30}"/>
              </a:ext>
            </a:extLst>
          </p:cNvPr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Ist die Planung von TESLA realistisch?</a:t>
            </a:r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E21F450A-D598-788B-C026-35E931A8A920}"/>
              </a:ext>
            </a:extLst>
          </p:cNvPr>
          <p:cNvGrpSpPr/>
          <p:nvPr/>
        </p:nvGrpSpPr>
        <p:grpSpPr>
          <a:xfrm>
            <a:off x="10321866" y="3015195"/>
            <a:ext cx="118533" cy="118533"/>
            <a:chOff x="10329009" y="3043767"/>
            <a:chExt cx="118533" cy="118533"/>
          </a:xfrm>
        </p:grpSpPr>
        <p:sp>
          <p:nvSpPr>
            <p:cNvPr id="8" name="Ellipse 7">
              <a:extLst>
                <a:ext uri="{FF2B5EF4-FFF2-40B4-BE49-F238E27FC236}">
                  <a16:creationId xmlns="" xmlns:a16="http://schemas.microsoft.com/office/drawing/2014/main" id="{4B508FB2-E788-77CF-EBA0-463B8B7F7E93}"/>
                </a:ext>
              </a:extLst>
            </p:cNvPr>
            <p:cNvSpPr/>
            <p:nvPr/>
          </p:nvSpPr>
          <p:spPr>
            <a:xfrm>
              <a:off x="10329009" y="3043767"/>
              <a:ext cx="118533" cy="1185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78" name="Picture 6">
              <a:extLst>
                <a:ext uri="{FF2B5EF4-FFF2-40B4-BE49-F238E27FC236}">
                  <a16:creationId xmlns="" xmlns:a16="http://schemas.microsoft.com/office/drawing/2014/main" id="{0B1986CC-E378-8DBD-BFFC-A0F55C932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5710" y="3067577"/>
              <a:ext cx="89927" cy="895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1FFBD238-EDA9-E61B-D599-9048312028C4}"/>
              </a:ext>
            </a:extLst>
          </p:cNvPr>
          <p:cNvSpPr/>
          <p:nvPr/>
        </p:nvSpPr>
        <p:spPr>
          <a:xfrm>
            <a:off x="10765304" y="2705101"/>
            <a:ext cx="66675" cy="666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D2810022-F246-3AB4-C0D1-B9F8E06D4231}"/>
              </a:ext>
            </a:extLst>
          </p:cNvPr>
          <p:cNvSpPr txBox="1"/>
          <p:nvPr/>
        </p:nvSpPr>
        <p:spPr>
          <a:xfrm>
            <a:off x="10801352" y="2633648"/>
            <a:ext cx="4905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/>
              <a:t>TESLA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E08FA3D0-6D92-A945-2722-FFD55AE1AE0B}"/>
              </a:ext>
            </a:extLst>
          </p:cNvPr>
          <p:cNvSpPr txBox="1"/>
          <p:nvPr/>
        </p:nvSpPr>
        <p:spPr>
          <a:xfrm>
            <a:off x="7776210" y="6629400"/>
            <a:ext cx="2743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Klett Schulbuch Verlag + eigene Grafik</a:t>
            </a:r>
          </a:p>
        </p:txBody>
      </p:sp>
    </p:spTree>
    <p:extLst>
      <p:ext uri="{BB962C8B-B14F-4D97-AF65-F5344CB8AC3E}">
        <p14:creationId xmlns="" xmlns:p14="http://schemas.microsoft.com/office/powerpoint/2010/main" val="852442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789B2BB7-440A-9B61-173D-8223CF0D42BE}"/>
              </a:ext>
            </a:extLst>
          </p:cNvPr>
          <p:cNvSpPr/>
          <p:nvPr/>
        </p:nvSpPr>
        <p:spPr>
          <a:xfrm>
            <a:off x="1659730" y="3396454"/>
            <a:ext cx="4702969" cy="3152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Ist die Planung von TESLA realistisch?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09700" y="1807314"/>
            <a:ext cx="9496425" cy="878736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TESLA profitierte (wie andere </a:t>
            </a:r>
            <a:r>
              <a:rPr lang="de-DE" sz="2000" dirty="0" err="1"/>
              <a:t>eAuto</a:t>
            </a:r>
            <a:r>
              <a:rPr lang="de-DE" sz="2000" dirty="0"/>
              <a:t>-Hersteller auch), von Subventionen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pic>
        <p:nvPicPr>
          <p:cNvPr id="1028" name="Picture 4" descr="Förderung Elektroauto: Jetzt maximale E-Auto Prämie sichern">
            <a:extLst>
              <a:ext uri="{FF2B5EF4-FFF2-40B4-BE49-F238E27FC236}">
                <a16:creationId xmlns="" xmlns:a16="http://schemas.microsoft.com/office/drawing/2014/main" id="{7D5D7163-8D1E-3521-DB67-9EEA5B80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18" y="3428999"/>
            <a:ext cx="4702969" cy="3135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 11">
            <a:extLst>
              <a:ext uri="{FF2B5EF4-FFF2-40B4-BE49-F238E27FC236}">
                <a16:creationId xmlns="" xmlns:a16="http://schemas.microsoft.com/office/drawing/2014/main" id="{6BFE4AA3-CAA3-54F9-715A-241E08FB2AA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17787116"/>
              </p:ext>
            </p:extLst>
          </p:nvPr>
        </p:nvGraphicFramePr>
        <p:xfrm>
          <a:off x="1659730" y="3428999"/>
          <a:ext cx="4702970" cy="31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E32BF4CD-3E98-C7F2-927F-9C4E30027626}"/>
              </a:ext>
            </a:extLst>
          </p:cNvPr>
          <p:cNvSpPr txBox="1"/>
          <p:nvPr/>
        </p:nvSpPr>
        <p:spPr>
          <a:xfrm>
            <a:off x="7389017" y="2474892"/>
            <a:ext cx="470296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1" u="sng" dirty="0"/>
              <a:t>Absatzzahlen und Subvention </a:t>
            </a:r>
            <a:br>
              <a:rPr lang="de-DE" sz="1400" b="1" u="sng" dirty="0"/>
            </a:br>
            <a:r>
              <a:rPr lang="de-DE" sz="1400" b="1" dirty="0"/>
              <a:t>TESLA </a:t>
            </a:r>
            <a:r>
              <a:rPr lang="de-DE" sz="1400" dirty="0"/>
              <a:t>Deutschland (</a:t>
            </a:r>
            <a:r>
              <a:rPr lang="de-DE" sz="1400" dirty="0" err="1"/>
              <a:t>welt</a:t>
            </a:r>
            <a:r>
              <a:rPr lang="de-DE" sz="1400" dirty="0"/>
              <a:t> geschätzt)</a:t>
            </a:r>
            <a:br>
              <a:rPr lang="de-DE" sz="1400" dirty="0"/>
            </a:br>
            <a:r>
              <a:rPr lang="de-DE" sz="1400" b="1" dirty="0"/>
              <a:t>2022: </a:t>
            </a:r>
            <a:r>
              <a:rPr lang="de-DE" sz="1400" dirty="0"/>
              <a:t>80.000 Autos * 6000€ = 480 </a:t>
            </a:r>
            <a:r>
              <a:rPr lang="de-DE" sz="1400" dirty="0" err="1"/>
              <a:t>Mio</a:t>
            </a:r>
            <a:r>
              <a:rPr lang="de-DE" sz="1400" dirty="0"/>
              <a:t> €   	(7 </a:t>
            </a:r>
            <a:r>
              <a:rPr lang="de-DE" sz="1400" dirty="0" err="1"/>
              <a:t>Mrd</a:t>
            </a:r>
            <a:r>
              <a:rPr lang="de-DE" sz="1400" dirty="0"/>
              <a:t>)</a:t>
            </a:r>
            <a:br>
              <a:rPr lang="de-DE" sz="1400" dirty="0"/>
            </a:br>
            <a:r>
              <a:rPr lang="de-DE" sz="1400" b="1" dirty="0"/>
              <a:t>2023: </a:t>
            </a:r>
            <a:r>
              <a:rPr lang="de-DE" sz="1400" dirty="0"/>
              <a:t>160.000 Autos * 4500 € = 720 </a:t>
            </a:r>
            <a:r>
              <a:rPr lang="de-DE" sz="1400" dirty="0" err="1"/>
              <a:t>Mio</a:t>
            </a:r>
            <a:r>
              <a:rPr lang="de-DE" sz="1400" dirty="0"/>
              <a:t> € 	(10 </a:t>
            </a:r>
            <a:r>
              <a:rPr lang="de-DE" sz="1400" dirty="0" err="1"/>
              <a:t>Mrd</a:t>
            </a:r>
            <a:r>
              <a:rPr lang="de-DE" sz="1400" dirty="0"/>
              <a:t>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57F57B0E-412C-CA80-4C58-9FB9977680C7}"/>
              </a:ext>
            </a:extLst>
          </p:cNvPr>
          <p:cNvSpPr txBox="1"/>
          <p:nvPr/>
        </p:nvSpPr>
        <p:spPr>
          <a:xfrm>
            <a:off x="1659731" y="2442347"/>
            <a:ext cx="470296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1" dirty="0"/>
              <a:t>Gewinnanteile </a:t>
            </a:r>
            <a:br>
              <a:rPr lang="de-DE" sz="1400" b="1" dirty="0"/>
            </a:br>
            <a:r>
              <a:rPr lang="de-DE" sz="1400" b="1" dirty="0"/>
              <a:t>CO2 Zertifikate im Verhältnis </a:t>
            </a:r>
            <a:br>
              <a:rPr lang="de-DE" sz="1400" b="1" dirty="0"/>
            </a:br>
            <a:r>
              <a:rPr lang="de-DE" sz="1400" b="1" dirty="0"/>
              <a:t>zu Autoproduktion </a:t>
            </a:r>
            <a:r>
              <a:rPr lang="de-DE" sz="1400" dirty="0"/>
              <a:t>(weltweit)</a:t>
            </a:r>
          </a:p>
          <a:p>
            <a:endParaRPr lang="de-DE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27AA0FCE-9108-5833-FE82-DCD3F0BB4979}"/>
              </a:ext>
            </a:extLst>
          </p:cNvPr>
          <p:cNvSpPr txBox="1"/>
          <p:nvPr/>
        </p:nvSpPr>
        <p:spPr>
          <a:xfrm>
            <a:off x="7379970" y="6629400"/>
            <a:ext cx="4269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eigene Analyse + Grafik: badenova.de/</a:t>
            </a:r>
            <a:r>
              <a:rPr lang="de-DE" sz="1050" dirty="0" err="1"/>
              <a:t>blog</a:t>
            </a:r>
            <a:r>
              <a:rPr lang="de-DE" sz="1050" dirty="0"/>
              <a:t>/</a:t>
            </a:r>
            <a:r>
              <a:rPr lang="de-DE" sz="1050" dirty="0" err="1"/>
              <a:t>forderung</a:t>
            </a:r>
            <a:r>
              <a:rPr lang="de-DE" sz="1050" dirty="0"/>
              <a:t>-elektroauto</a:t>
            </a:r>
          </a:p>
        </p:txBody>
      </p:sp>
    </p:spTree>
    <p:extLst>
      <p:ext uri="{BB962C8B-B14F-4D97-AF65-F5344CB8AC3E}">
        <p14:creationId xmlns="" xmlns:p14="http://schemas.microsoft.com/office/powerpoint/2010/main" val="657059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Ist die Planung von TESLA realistisch?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A6255D00-A0E5-DA6D-45DC-9DAA7901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800225"/>
            <a:ext cx="9220200" cy="390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Zwischenfazit</a:t>
            </a:r>
          </a:p>
          <a:p>
            <a:r>
              <a:rPr lang="de-DE" dirty="0"/>
              <a:t>TESLA ist als Pionier der </a:t>
            </a:r>
            <a:r>
              <a:rPr lang="de-DE" dirty="0" err="1"/>
              <a:t>eMobilität</a:t>
            </a:r>
            <a:r>
              <a:rPr lang="de-DE" dirty="0"/>
              <a:t> erfolgreich auf dem Weg zur langfristigen Profitabilität</a:t>
            </a:r>
          </a:p>
          <a:p>
            <a:r>
              <a:rPr lang="de-DE" dirty="0"/>
              <a:t>TESLA muss beweisen, dass sie die ambitionierten Absatz- und Gewinnerwartungen erreichen</a:t>
            </a:r>
          </a:p>
          <a:p>
            <a:r>
              <a:rPr lang="de-DE" dirty="0"/>
              <a:t>TESLA hat einen enormen Zeitdruck, denn der Wettbewerb etablierter Marken sowie die schrittweise Reduzierung von Subventionen verschärfen die Marktbedingungen</a:t>
            </a:r>
          </a:p>
          <a:p>
            <a:r>
              <a:rPr lang="de-DE" dirty="0"/>
              <a:t>TESLA hat eine 10x höhere Börsenbewertung (500 </a:t>
            </a:r>
            <a:r>
              <a:rPr lang="de-DE" dirty="0" err="1"/>
              <a:t>Mrd</a:t>
            </a:r>
            <a:r>
              <a:rPr lang="de-DE" dirty="0"/>
              <a:t> bei 80 </a:t>
            </a:r>
            <a:r>
              <a:rPr lang="de-DE" dirty="0" err="1"/>
              <a:t>Mrd</a:t>
            </a:r>
            <a:r>
              <a:rPr lang="de-DE" dirty="0"/>
              <a:t> Umsatz) </a:t>
            </a:r>
            <a:br>
              <a:rPr lang="de-DE" dirty="0"/>
            </a:br>
            <a:r>
              <a:rPr lang="de-DE" dirty="0"/>
              <a:t>als z.B. VW (83 </a:t>
            </a:r>
            <a:r>
              <a:rPr lang="de-DE" dirty="0" err="1"/>
              <a:t>Mrd</a:t>
            </a:r>
            <a:r>
              <a:rPr lang="de-DE" dirty="0"/>
              <a:t>  € bei 280 </a:t>
            </a:r>
            <a:r>
              <a:rPr lang="de-DE" dirty="0" err="1"/>
              <a:t>Mrd</a:t>
            </a:r>
            <a:r>
              <a:rPr lang="de-DE" dirty="0"/>
              <a:t> € Umsatz)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2907D983-CAF5-1A25-8680-0D6648AC3448}"/>
              </a:ext>
            </a:extLst>
          </p:cNvPr>
          <p:cNvSpPr txBox="1"/>
          <p:nvPr/>
        </p:nvSpPr>
        <p:spPr>
          <a:xfrm>
            <a:off x="7776210" y="6629400"/>
            <a:ext cx="2316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TESLA, VW | Investor-relations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318366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Was passiert wenn TESLA die Ziele nicht erreicht?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A6255D00-A0E5-DA6D-45DC-9DAA7901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800225"/>
            <a:ext cx="9220200" cy="3905250"/>
          </a:xfrm>
        </p:spPr>
        <p:txBody>
          <a:bodyPr>
            <a:normAutofit/>
          </a:bodyPr>
          <a:lstStyle/>
          <a:p>
            <a:r>
              <a:rPr lang="de-DE" dirty="0"/>
              <a:t>TESLA hat die Gewinnzone nachhaltig erreicht und eine gute </a:t>
            </a:r>
            <a:r>
              <a:rPr lang="de-DE" dirty="0" err="1"/>
              <a:t>Eigenkapitalqoute</a:t>
            </a:r>
            <a:r>
              <a:rPr lang="de-DE" dirty="0"/>
              <a:t> -  eine Pleite ist wenig wahrscheinlich</a:t>
            </a:r>
          </a:p>
          <a:p>
            <a:r>
              <a:rPr lang="de-DE" dirty="0"/>
              <a:t>Wenn Absatzzahlen verfehlt werden, wird das vor allen auf den Börsenkurs und die Auslastung von Produktionsanlagen Auswirkung haben.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>
                <a:sym typeface="Wingdings" panose="05000000000000000000" pitchFamily="2" charset="2"/>
              </a:rPr>
              <a:t>Die Folge:</a:t>
            </a:r>
            <a:br>
              <a:rPr lang="de-DE" b="1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/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Reduzierung von Produktionskapazitäten an Standorten mit hohen Produktionskosten (z.B. Arbeitskosten, Energiekosten, Transportkosten)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Verlagerung von Produktionsstandorten in Regionen mit geringeren Produktionskosten (Osteuropa … z.B. Ukraine Mindestlohn 186 € je Monat)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82997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l Bochum-Jubiläum im Schatten der Krise - Autogazette.de">
            <a:extLst>
              <a:ext uri="{FF2B5EF4-FFF2-40B4-BE49-F238E27FC236}">
                <a16:creationId xmlns="" xmlns:a16="http://schemas.microsoft.com/office/drawing/2014/main" id="{74B3E280-5A9C-3F2A-E3FC-BD4F7F94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4" y="-54199"/>
            <a:ext cx="11874412" cy="6683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7762549" cy="63831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>
            <a:normAutofit/>
          </a:bodyPr>
          <a:lstStyle/>
          <a:p>
            <a:pPr rtl="0"/>
            <a:r>
              <a:rPr lang="de-DE" dirty="0">
                <a:solidFill>
                  <a:schemeClr val="bg1"/>
                </a:solidFill>
              </a:rPr>
              <a:t>Ist das denn auch in Deutschland denkbar?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1472DEE-CC48-4021-A30E-F8AB52E91F70}" type="datetime1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03.12.2022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 lnSpcReduction="10000"/>
          </a:bodyPr>
          <a:lstStyle/>
          <a:p>
            <a:pPr rtl="0"/>
            <a:r>
              <a:rPr lang="de-DE" sz="1000" dirty="0"/>
              <a:t>Warum der B-Plan 60 keine gute Idee für Grünheide ist – Thomas Wötzel | Fraktion </a:t>
            </a:r>
            <a:r>
              <a:rPr lang="de-DE" sz="1000" dirty="0" err="1"/>
              <a:t>bürgerbündnis</a:t>
            </a:r>
            <a:endParaRPr lang="de-DE" sz="1000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6A395146-D2C8-99D7-FE44-61B6200897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7857" y="1482538"/>
            <a:ext cx="5029784" cy="188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924ECC4E-F4E9-77D7-7CA0-2CE4303F25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0182" y="3496676"/>
            <a:ext cx="5790476" cy="141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C3BC9F19-584D-2527-3D60-E88DFF327D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7738" y="5180893"/>
            <a:ext cx="5742857" cy="12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0AB949E2-A383-EF0F-5442-B780E4A5BA4D}"/>
              </a:ext>
            </a:extLst>
          </p:cNvPr>
          <p:cNvSpPr txBox="1"/>
          <p:nvPr/>
        </p:nvSpPr>
        <p:spPr>
          <a:xfrm>
            <a:off x="9582150" y="6629400"/>
            <a:ext cx="1742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OPEL + siehe Artikel</a:t>
            </a:r>
          </a:p>
        </p:txBody>
      </p:sp>
    </p:spTree>
    <p:extLst>
      <p:ext uri="{BB962C8B-B14F-4D97-AF65-F5344CB8AC3E}">
        <p14:creationId xmlns="" xmlns:p14="http://schemas.microsoft.com/office/powerpoint/2010/main" val="1698897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Ök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063755_TF03098889" id="{B4B699B7-935B-4005-AB07-F4C4EC6BC9ED}" vid="{BA215826-251C-4E13-A4E6-FA03EF675CF8}"/>
    </a:ext>
  </a:extLst>
</a:theme>
</file>

<file path=ppt/theme/theme2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Naturfotopräsentation zur Ökologieerziehung</Template>
  <TotalTime>0</TotalTime>
  <Words>1078</Words>
  <Application>Microsoft Office PowerPoint</Application>
  <PresentationFormat>Benutzerdefiniert</PresentationFormat>
  <Paragraphs>157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Ökologie 16:9</vt:lpstr>
      <vt:lpstr>Grünheide 2026</vt:lpstr>
      <vt:lpstr>Warum der B-Plan 13 ausreichend ist</vt:lpstr>
      <vt:lpstr>Ist die Planung von TESLA realistisch?</vt:lpstr>
      <vt:lpstr>Ist die Planung von TESLA realistisch?</vt:lpstr>
      <vt:lpstr>Folie 5</vt:lpstr>
      <vt:lpstr>Ist die Planung von TESLA realistisch?</vt:lpstr>
      <vt:lpstr>Ist die Planung von TESLA realistisch?</vt:lpstr>
      <vt:lpstr>Was passiert wenn TESLA die Ziele nicht erreicht?</vt:lpstr>
      <vt:lpstr>Ist das denn auch in Deutschland denkbar?</vt:lpstr>
      <vt:lpstr>Was will TESLA denn eigentlich ändern?</vt:lpstr>
      <vt:lpstr>Warum noch mehr Fläche in Grünheide?</vt:lpstr>
      <vt:lpstr>Droht eine Überlastung der Infrastruktur in Grünheide?</vt:lpstr>
      <vt:lpstr>Gibt es schon Anzeichen von Kontrollverlust?</vt:lpstr>
      <vt:lpstr>3 Gründe warum es besser ist,  TESLA auf die Fläche des B-Plan 13 zu begrenzen</vt:lpstr>
      <vt:lpstr>Ja zu E- Autos   Nein zum B-Plan 60</vt:lpstr>
      <vt:lpstr>Ja zum Kampf gegen Klimawandel  Nein zum B-Plan 60</vt:lpstr>
      <vt:lpstr>Ja für unsere Umwelt und Gesundheit   Nein zum B-Plan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Grünheide 2026</dc:title>
  <dc:creator>Thomas Wötzel</dc:creator>
  <cp:lastModifiedBy>Asus</cp:lastModifiedBy>
  <cp:revision>24</cp:revision>
  <dcterms:created xsi:type="dcterms:W3CDTF">2022-11-20T10:29:22Z</dcterms:created>
  <dcterms:modified xsi:type="dcterms:W3CDTF">2022-12-03T19:35:07Z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